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75F0461B-DE38-40F2-8EC4-B9C9429543E6}" type="datetimeFigureOut">
              <a:rPr lang="es-PE" smtClean="0"/>
              <a:pPr/>
              <a:t>29/08/2012</a:t>
            </a:fld>
            <a:endParaRPr lang="es-PE"/>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s-PE"/>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396365F9-4393-4537-B887-664B3D51B3F4}" type="slidenum">
              <a:rPr lang="es-PE" smtClean="0"/>
              <a:pPr/>
              <a:t>‹#›</a:t>
            </a:fld>
            <a:endParaRPr lang="es-PE"/>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F0461B-DE38-40F2-8EC4-B9C9429543E6}" type="datetimeFigureOut">
              <a:rPr lang="es-PE" smtClean="0"/>
              <a:pPr/>
              <a:t>29/08/2012</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396365F9-4393-4537-B887-664B3D51B3F4}" type="slidenum">
              <a:rPr lang="es-PE" smtClean="0"/>
              <a:pPr/>
              <a:t>‹#›</a:t>
            </a:fld>
            <a:endParaRPr lang="es-P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F0461B-DE38-40F2-8EC4-B9C9429543E6}" type="datetimeFigureOut">
              <a:rPr lang="es-PE" smtClean="0"/>
              <a:pPr/>
              <a:t>29/08/2012</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396365F9-4393-4537-B887-664B3D51B3F4}" type="slidenum">
              <a:rPr lang="es-PE" smtClean="0"/>
              <a:pPr/>
              <a:t>‹#›</a:t>
            </a:fld>
            <a:endParaRPr lang="es-P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5F0461B-DE38-40F2-8EC4-B9C9429543E6}" type="datetimeFigureOut">
              <a:rPr lang="es-PE" smtClean="0"/>
              <a:pPr/>
              <a:t>29/08/2012</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396365F9-4393-4537-B887-664B3D51B3F4}" type="slidenum">
              <a:rPr lang="es-PE" smtClean="0"/>
              <a:pPr/>
              <a:t>‹#›</a:t>
            </a:fld>
            <a:endParaRPr lang="es-P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F0461B-DE38-40F2-8EC4-B9C9429543E6}" type="datetimeFigureOut">
              <a:rPr lang="es-PE" smtClean="0"/>
              <a:pPr/>
              <a:t>29/08/2012</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396365F9-4393-4537-B887-664B3D51B3F4}" type="slidenum">
              <a:rPr lang="es-PE" smtClean="0"/>
              <a:pPr/>
              <a:t>‹#›</a:t>
            </a:fld>
            <a:endParaRPr lang="es-P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5F0461B-DE38-40F2-8EC4-B9C9429543E6}" type="datetimeFigureOut">
              <a:rPr lang="es-PE" smtClean="0"/>
              <a:pPr/>
              <a:t>29/08/2012</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396365F9-4393-4537-B887-664B3D51B3F4}" type="slidenum">
              <a:rPr lang="es-PE" smtClean="0"/>
              <a:pPr/>
              <a:t>‹#›</a:t>
            </a:fld>
            <a:endParaRPr lang="es-PE"/>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5F0461B-DE38-40F2-8EC4-B9C9429543E6}" type="datetimeFigureOut">
              <a:rPr lang="es-PE" smtClean="0"/>
              <a:pPr/>
              <a:t>29/08/2012</a:t>
            </a:fld>
            <a:endParaRPr lang="es-PE"/>
          </a:p>
        </p:txBody>
      </p:sp>
      <p:sp>
        <p:nvSpPr>
          <p:cNvPr id="8" name="Footer Placeholder 7"/>
          <p:cNvSpPr>
            <a:spLocks noGrp="1"/>
          </p:cNvSpPr>
          <p:nvPr>
            <p:ph type="ftr" sz="quarter" idx="11"/>
          </p:nvPr>
        </p:nvSpPr>
        <p:spPr/>
        <p:txBody>
          <a:bodyPr/>
          <a:lstStyle/>
          <a:p>
            <a:endParaRPr lang="es-PE"/>
          </a:p>
        </p:txBody>
      </p:sp>
      <p:sp>
        <p:nvSpPr>
          <p:cNvPr id="9" name="Slide Number Placeholder 8"/>
          <p:cNvSpPr>
            <a:spLocks noGrp="1"/>
          </p:cNvSpPr>
          <p:nvPr>
            <p:ph type="sldNum" sz="quarter" idx="12"/>
          </p:nvPr>
        </p:nvSpPr>
        <p:spPr/>
        <p:txBody>
          <a:bodyPr/>
          <a:lstStyle/>
          <a:p>
            <a:fld id="{396365F9-4393-4537-B887-664B3D51B3F4}" type="slidenum">
              <a:rPr lang="es-PE" smtClean="0"/>
              <a:pPr/>
              <a:t>‹#›</a:t>
            </a:fld>
            <a:endParaRPr lang="es-P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F0461B-DE38-40F2-8EC4-B9C9429543E6}" type="datetimeFigureOut">
              <a:rPr lang="es-PE" smtClean="0"/>
              <a:pPr/>
              <a:t>29/08/2012</a:t>
            </a:fld>
            <a:endParaRPr lang="es-PE"/>
          </a:p>
        </p:txBody>
      </p:sp>
      <p:sp>
        <p:nvSpPr>
          <p:cNvPr id="4" name="Footer Placeholder 3"/>
          <p:cNvSpPr>
            <a:spLocks noGrp="1"/>
          </p:cNvSpPr>
          <p:nvPr>
            <p:ph type="ftr" sz="quarter" idx="11"/>
          </p:nvPr>
        </p:nvSpPr>
        <p:spPr/>
        <p:txBody>
          <a:bodyPr/>
          <a:lstStyle/>
          <a:p>
            <a:endParaRPr lang="es-PE"/>
          </a:p>
        </p:txBody>
      </p:sp>
      <p:sp>
        <p:nvSpPr>
          <p:cNvPr id="5" name="Slide Number Placeholder 4"/>
          <p:cNvSpPr>
            <a:spLocks noGrp="1"/>
          </p:cNvSpPr>
          <p:nvPr>
            <p:ph type="sldNum" sz="quarter" idx="12"/>
          </p:nvPr>
        </p:nvSpPr>
        <p:spPr/>
        <p:txBody>
          <a:bodyPr/>
          <a:lstStyle/>
          <a:p>
            <a:fld id="{396365F9-4393-4537-B887-664B3D51B3F4}" type="slidenum">
              <a:rPr lang="es-PE" smtClean="0"/>
              <a:pPr/>
              <a:t>‹#›</a:t>
            </a:fld>
            <a:endParaRPr lang="es-P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0461B-DE38-40F2-8EC4-B9C9429543E6}" type="datetimeFigureOut">
              <a:rPr lang="es-PE" smtClean="0"/>
              <a:pPr/>
              <a:t>29/08/2012</a:t>
            </a:fld>
            <a:endParaRPr lang="es-PE"/>
          </a:p>
        </p:txBody>
      </p:sp>
      <p:sp>
        <p:nvSpPr>
          <p:cNvPr id="3" name="Footer Placeholder 2"/>
          <p:cNvSpPr>
            <a:spLocks noGrp="1"/>
          </p:cNvSpPr>
          <p:nvPr>
            <p:ph type="ftr" sz="quarter" idx="11"/>
          </p:nvPr>
        </p:nvSpPr>
        <p:spPr/>
        <p:txBody>
          <a:bodyPr/>
          <a:lstStyle/>
          <a:p>
            <a:endParaRPr lang="es-PE"/>
          </a:p>
        </p:txBody>
      </p:sp>
      <p:sp>
        <p:nvSpPr>
          <p:cNvPr id="4" name="Slide Number Placeholder 3"/>
          <p:cNvSpPr>
            <a:spLocks noGrp="1"/>
          </p:cNvSpPr>
          <p:nvPr>
            <p:ph type="sldNum" sz="quarter" idx="12"/>
          </p:nvPr>
        </p:nvSpPr>
        <p:spPr/>
        <p:txBody>
          <a:bodyPr/>
          <a:lstStyle/>
          <a:p>
            <a:fld id="{396365F9-4393-4537-B887-664B3D51B3F4}" type="slidenum">
              <a:rPr lang="es-PE" smtClean="0"/>
              <a:pPr/>
              <a:t>‹#›</a:t>
            </a:fld>
            <a:endParaRPr lang="es-P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5F0461B-DE38-40F2-8EC4-B9C9429543E6}" type="datetimeFigureOut">
              <a:rPr lang="es-PE" smtClean="0"/>
              <a:pPr/>
              <a:t>29/08/2012</a:t>
            </a:fld>
            <a:endParaRPr lang="es-PE"/>
          </a:p>
        </p:txBody>
      </p:sp>
      <p:sp>
        <p:nvSpPr>
          <p:cNvPr id="7" name="Slide Number Placeholder 6"/>
          <p:cNvSpPr>
            <a:spLocks noGrp="1"/>
          </p:cNvSpPr>
          <p:nvPr>
            <p:ph type="sldNum" sz="quarter" idx="12"/>
          </p:nvPr>
        </p:nvSpPr>
        <p:spPr/>
        <p:txBody>
          <a:bodyPr/>
          <a:lstStyle/>
          <a:p>
            <a:fld id="{396365F9-4393-4537-B887-664B3D51B3F4}" type="slidenum">
              <a:rPr lang="es-PE" smtClean="0"/>
              <a:pPr/>
              <a:t>‹#›</a:t>
            </a:fld>
            <a:endParaRPr lang="es-PE"/>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PE"/>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F0461B-DE38-40F2-8EC4-B9C9429543E6}" type="datetimeFigureOut">
              <a:rPr lang="es-PE" smtClean="0"/>
              <a:pPr/>
              <a:t>29/08/2012</a:t>
            </a:fld>
            <a:endParaRPr lang="es-PE"/>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s-PE"/>
          </a:p>
        </p:txBody>
      </p:sp>
      <p:sp>
        <p:nvSpPr>
          <p:cNvPr id="7" name="Slide Number Placeholder 6"/>
          <p:cNvSpPr>
            <a:spLocks noGrp="1"/>
          </p:cNvSpPr>
          <p:nvPr>
            <p:ph type="sldNum" sz="quarter" idx="12"/>
          </p:nvPr>
        </p:nvSpPr>
        <p:spPr/>
        <p:txBody>
          <a:bodyPr/>
          <a:lstStyle/>
          <a:p>
            <a:fld id="{396365F9-4393-4537-B887-664B3D51B3F4}" type="slidenum">
              <a:rPr lang="es-PE" smtClean="0"/>
              <a:pPr/>
              <a:t>‹#›</a:t>
            </a:fld>
            <a:endParaRPr lang="es-P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75F0461B-DE38-40F2-8EC4-B9C9429543E6}" type="datetimeFigureOut">
              <a:rPr lang="es-PE" smtClean="0"/>
              <a:pPr/>
              <a:t>29/08/2012</a:t>
            </a:fld>
            <a:endParaRPr lang="es-PE"/>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s-PE"/>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396365F9-4393-4537-B887-664B3D51B3F4}" type="slidenum">
              <a:rPr lang="es-PE" smtClean="0"/>
              <a:pPr/>
              <a:t>‹#›</a:t>
            </a:fld>
            <a:endParaRPr lang="es-P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2.xml"/><Relationship Id="rId4" Type="http://schemas.openxmlformats.org/officeDocument/2006/relationships/image" Target="../media/image18.g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dltk-bible.com/" TargetMode="External"/><Relationship Id="rId2" Type="http://schemas.openxmlformats.org/officeDocument/2006/relationships/hyperlink" Target="http://www.childmin.com/" TargetMode="External"/><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hyperlink" Target="http://www.kidssundayschool.com/" TargetMode="External"/><Relationship Id="rId4" Type="http://schemas.openxmlformats.org/officeDocument/2006/relationships/hyperlink" Target="http://www.akidsheart.com(bible/bible.htm"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www.kidsindiscipleship.org/"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s-PE" dirty="0" smtClean="0"/>
              <a:t>Facilitando el tiempo con Dios y los Niños </a:t>
            </a:r>
            <a:endParaRPr lang="es-PE" dirty="0"/>
          </a:p>
        </p:txBody>
      </p:sp>
      <p:sp>
        <p:nvSpPr>
          <p:cNvPr id="3" name="Subtitle 2"/>
          <p:cNvSpPr>
            <a:spLocks noGrp="1"/>
          </p:cNvSpPr>
          <p:nvPr>
            <p:ph type="subTitle" idx="1"/>
          </p:nvPr>
        </p:nvSpPr>
        <p:spPr/>
        <p:txBody>
          <a:bodyPr/>
          <a:lstStyle/>
          <a:p>
            <a:r>
              <a:rPr lang="es-PE" dirty="0" smtClean="0"/>
              <a:t>Sally </a:t>
            </a:r>
            <a:r>
              <a:rPr lang="es-PE" dirty="0" err="1" smtClean="0"/>
              <a:t>Lan</a:t>
            </a:r>
            <a:r>
              <a:rPr lang="es-PE" dirty="0" smtClean="0"/>
              <a:t> </a:t>
            </a:r>
            <a:r>
              <a:rPr lang="es-PE" dirty="0" err="1" smtClean="0"/>
              <a:t>Phoon</a:t>
            </a:r>
            <a:r>
              <a:rPr lang="es-PE" dirty="0" smtClean="0"/>
              <a:t> </a:t>
            </a:r>
            <a:endParaRPr lang="es-PE" dirty="0"/>
          </a:p>
        </p:txBody>
      </p:sp>
      <p:sp>
        <p:nvSpPr>
          <p:cNvPr id="4" name="TextBox 3"/>
          <p:cNvSpPr txBox="1"/>
          <p:nvPr/>
        </p:nvSpPr>
        <p:spPr>
          <a:xfrm>
            <a:off x="4973782" y="228600"/>
            <a:ext cx="2895600" cy="1477328"/>
          </a:xfrm>
          <a:prstGeom prst="rect">
            <a:avLst/>
          </a:prstGeom>
          <a:noFill/>
        </p:spPr>
        <p:txBody>
          <a:bodyPr wrap="square" rtlCol="0">
            <a:spAutoFit/>
          </a:bodyPr>
          <a:lstStyle/>
          <a:p>
            <a:r>
              <a:rPr lang="es-PE" b="1" dirty="0" smtClean="0">
                <a:solidFill>
                  <a:schemeClr val="bg1"/>
                </a:solidFill>
              </a:rPr>
              <a:t>CERTIFICACION DE </a:t>
            </a:r>
            <a:r>
              <a:rPr lang="es-PE" b="1" dirty="0" smtClean="0">
                <a:solidFill>
                  <a:schemeClr val="bg1"/>
                </a:solidFill>
              </a:rPr>
              <a:t>LIDERAZGO – </a:t>
            </a:r>
            <a:r>
              <a:rPr lang="es-PE" b="1" dirty="0" smtClean="0">
                <a:solidFill>
                  <a:schemeClr val="bg1"/>
                </a:solidFill>
              </a:rPr>
              <a:t>MINISTERIO INFALTIL </a:t>
            </a:r>
          </a:p>
          <a:p>
            <a:endParaRPr lang="es-PE" b="1" dirty="0">
              <a:solidFill>
                <a:schemeClr val="bg1"/>
              </a:solidFill>
            </a:endParaRPr>
          </a:p>
          <a:p>
            <a:r>
              <a:rPr lang="es-PE" dirty="0" smtClean="0">
                <a:solidFill>
                  <a:schemeClr val="bg1"/>
                </a:solidFill>
              </a:rPr>
              <a:t>Nivel </a:t>
            </a:r>
            <a:r>
              <a:rPr lang="es-PE" dirty="0" smtClean="0">
                <a:solidFill>
                  <a:schemeClr val="bg1"/>
                </a:solidFill>
              </a:rPr>
              <a:t>IV, </a:t>
            </a:r>
            <a:r>
              <a:rPr lang="es-PE" dirty="0" smtClean="0">
                <a:solidFill>
                  <a:schemeClr val="bg1"/>
                </a:solidFill>
              </a:rPr>
              <a:t>Curso </a:t>
            </a:r>
            <a:r>
              <a:rPr lang="es-PE" dirty="0" smtClean="0">
                <a:solidFill>
                  <a:schemeClr val="bg1"/>
                </a:solidFill>
              </a:rPr>
              <a:t>#6</a:t>
            </a:r>
            <a:endParaRPr lang="es-PE" dirty="0">
              <a:solidFill>
                <a:schemeClr val="bg1"/>
              </a:solidFill>
            </a:endParaRPr>
          </a:p>
        </p:txBody>
      </p:sp>
    </p:spTree>
    <p:extLst>
      <p:ext uri="{BB962C8B-B14F-4D97-AF65-F5344CB8AC3E}">
        <p14:creationId xmlns:p14="http://schemas.microsoft.com/office/powerpoint/2010/main" xmlns="" val="200530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38200"/>
            <a:ext cx="7543800" cy="3508977"/>
          </a:xfrm>
        </p:spPr>
        <p:txBody>
          <a:bodyPr>
            <a:normAutofit/>
          </a:bodyPr>
          <a:lstStyle/>
          <a:p>
            <a:pPr marL="68580" indent="0" algn="ctr">
              <a:buNone/>
            </a:pPr>
            <a:r>
              <a:rPr lang="es-ES_tradnl" sz="2000" b="1" i="1" dirty="0">
                <a:solidFill>
                  <a:schemeClr val="accent3">
                    <a:lumMod val="75000"/>
                  </a:schemeClr>
                </a:solidFill>
              </a:rPr>
              <a:t>“Los padres deben considerarse en un sentido especial como agentes de Dios para instruir a sus hijos, como lo hacía Abrahán, a fin de que anden en el camino del Señor. Necesitan escudriñar diligentemente las Escrituras, para saber en qué consiste el camino del Señor, a fin de enseñarlo a su familia. .. A fin de ser maestros, los padres deben aprender, obteniendo constantemente luz de los oráculos de Dios e introduciendo por sus preceptos y ejemplo esta preciosa luz en la educación de sus hijos</a:t>
            </a:r>
            <a:r>
              <a:rPr lang="es-ES_tradnl" sz="2000" b="1" i="1" dirty="0" smtClean="0">
                <a:solidFill>
                  <a:schemeClr val="accent3">
                    <a:lumMod val="75000"/>
                  </a:schemeClr>
                </a:solidFill>
              </a:rPr>
              <a:t>”</a:t>
            </a:r>
          </a:p>
          <a:p>
            <a:pPr marL="68580" indent="0" algn="ctr">
              <a:buNone/>
            </a:pPr>
            <a:r>
              <a:rPr lang="es-ES_tradnl" sz="2000" b="1" i="1" dirty="0" smtClean="0">
                <a:solidFill>
                  <a:schemeClr val="accent3">
                    <a:lumMod val="75000"/>
                  </a:schemeClr>
                </a:solidFill>
              </a:rPr>
              <a:t> </a:t>
            </a:r>
            <a:r>
              <a:rPr lang="es-ES_tradnl" sz="2000" i="1" dirty="0">
                <a:solidFill>
                  <a:schemeClr val="accent3">
                    <a:lumMod val="75000"/>
                  </a:schemeClr>
                </a:solidFill>
              </a:rPr>
              <a:t>(El hogar adventista, p. 163).  </a:t>
            </a:r>
            <a:endParaRPr lang="en-US" sz="2000" i="1" dirty="0">
              <a:solidFill>
                <a:schemeClr val="accent3">
                  <a:lumMod val="75000"/>
                </a:schemeClr>
              </a:solidFill>
            </a:endParaRPr>
          </a:p>
          <a:p>
            <a:pPr marL="68580" indent="0">
              <a:buNone/>
            </a:pPr>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590800" y="4114800"/>
            <a:ext cx="3505200" cy="2362200"/>
          </a:xfrm>
          <a:prstGeom prst="rect">
            <a:avLst/>
          </a:prstGeom>
        </p:spPr>
      </p:pic>
    </p:spTree>
    <p:extLst>
      <p:ext uri="{BB962C8B-B14F-4D97-AF65-F5344CB8AC3E}">
        <p14:creationId xmlns:p14="http://schemas.microsoft.com/office/powerpoint/2010/main" xmlns="" val="9627423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381000" y="304800"/>
            <a:ext cx="3886200" cy="6324600"/>
          </a:xfrm>
        </p:spPr>
      </p:pic>
      <p:sp>
        <p:nvSpPr>
          <p:cNvPr id="6" name="TextBox 5"/>
          <p:cNvSpPr txBox="1"/>
          <p:nvPr/>
        </p:nvSpPr>
        <p:spPr>
          <a:xfrm>
            <a:off x="4419600" y="1066800"/>
            <a:ext cx="4038600" cy="4801314"/>
          </a:xfrm>
          <a:prstGeom prst="rect">
            <a:avLst/>
          </a:prstGeom>
          <a:noFill/>
        </p:spPr>
        <p:txBody>
          <a:bodyPr wrap="square" rtlCol="0">
            <a:spAutoFit/>
          </a:bodyPr>
          <a:lstStyle/>
          <a:p>
            <a:r>
              <a:rPr lang="pt-BR" b="1" dirty="0">
                <a:solidFill>
                  <a:schemeClr val="accent3">
                    <a:lumMod val="75000"/>
                  </a:schemeClr>
                </a:solidFill>
              </a:rPr>
              <a:t>Preguntas para meditar</a:t>
            </a:r>
            <a:endParaRPr lang="en-US" dirty="0">
              <a:solidFill>
                <a:schemeClr val="accent3">
                  <a:lumMod val="75000"/>
                </a:schemeClr>
              </a:solidFill>
            </a:endParaRPr>
          </a:p>
          <a:p>
            <a:r>
              <a:rPr lang="pt-BR" b="1" dirty="0">
                <a:solidFill>
                  <a:schemeClr val="accent3">
                    <a:lumMod val="75000"/>
                  </a:schemeClr>
                </a:solidFill>
              </a:rPr>
              <a:t> </a:t>
            </a:r>
            <a:endParaRPr lang="en-US" dirty="0">
              <a:solidFill>
                <a:schemeClr val="accent3">
                  <a:lumMod val="75000"/>
                </a:schemeClr>
              </a:solidFill>
            </a:endParaRPr>
          </a:p>
          <a:p>
            <a:pPr marL="285750" lvl="0" indent="-285750">
              <a:buFont typeface="Wingdings" pitchFamily="2" charset="2"/>
              <a:buChar char="Ø"/>
            </a:pPr>
            <a:r>
              <a:rPr lang="es-ES_tradnl" dirty="0">
                <a:solidFill>
                  <a:schemeClr val="accent3">
                    <a:lumMod val="75000"/>
                  </a:schemeClr>
                </a:solidFill>
              </a:rPr>
              <a:t>¿Soy salvo por gracia, por la fe en Jesucristo?</a:t>
            </a:r>
            <a:endParaRPr lang="en-US" dirty="0">
              <a:solidFill>
                <a:schemeClr val="accent3">
                  <a:lumMod val="75000"/>
                </a:schemeClr>
              </a:solidFill>
            </a:endParaRPr>
          </a:p>
          <a:p>
            <a:pPr marL="285750" lvl="0" indent="-285750">
              <a:buFont typeface="Wingdings" pitchFamily="2" charset="2"/>
              <a:buChar char="Ø"/>
            </a:pPr>
            <a:endParaRPr lang="es-ES_tradnl" dirty="0" smtClean="0">
              <a:solidFill>
                <a:schemeClr val="accent3">
                  <a:lumMod val="75000"/>
                </a:schemeClr>
              </a:solidFill>
            </a:endParaRPr>
          </a:p>
          <a:p>
            <a:pPr marL="285750" lvl="0" indent="-285750">
              <a:buFont typeface="Wingdings" pitchFamily="2" charset="2"/>
              <a:buChar char="Ø"/>
            </a:pPr>
            <a:r>
              <a:rPr lang="es-ES_tradnl" dirty="0" smtClean="0">
                <a:solidFill>
                  <a:schemeClr val="accent3">
                    <a:lumMod val="75000"/>
                  </a:schemeClr>
                </a:solidFill>
              </a:rPr>
              <a:t>¿</a:t>
            </a:r>
            <a:r>
              <a:rPr lang="es-ES_tradnl" dirty="0">
                <a:solidFill>
                  <a:schemeClr val="accent3">
                    <a:lumMod val="75000"/>
                  </a:schemeClr>
                </a:solidFill>
              </a:rPr>
              <a:t>Experimento el gozo de una nueva vida en Jesús?</a:t>
            </a:r>
            <a:endParaRPr lang="en-US" dirty="0">
              <a:solidFill>
                <a:schemeClr val="accent3">
                  <a:lumMod val="75000"/>
                </a:schemeClr>
              </a:solidFill>
            </a:endParaRPr>
          </a:p>
          <a:p>
            <a:pPr marL="285750" lvl="0" indent="-285750">
              <a:buFont typeface="Wingdings" pitchFamily="2" charset="2"/>
              <a:buChar char="Ø"/>
            </a:pPr>
            <a:endParaRPr lang="es-ES_tradnl" dirty="0" smtClean="0">
              <a:solidFill>
                <a:schemeClr val="accent3">
                  <a:lumMod val="75000"/>
                </a:schemeClr>
              </a:solidFill>
            </a:endParaRPr>
          </a:p>
          <a:p>
            <a:pPr marL="285750" lvl="0" indent="-285750">
              <a:buFont typeface="Wingdings" pitchFamily="2" charset="2"/>
              <a:buChar char="Ø"/>
            </a:pPr>
            <a:r>
              <a:rPr lang="es-ES_tradnl" dirty="0" smtClean="0">
                <a:solidFill>
                  <a:schemeClr val="accent3">
                    <a:lumMod val="75000"/>
                  </a:schemeClr>
                </a:solidFill>
              </a:rPr>
              <a:t>¿</a:t>
            </a:r>
            <a:r>
              <a:rPr lang="es-ES_tradnl" dirty="0">
                <a:solidFill>
                  <a:schemeClr val="accent3">
                    <a:lumMod val="75000"/>
                  </a:schemeClr>
                </a:solidFill>
              </a:rPr>
              <a:t>Estoy creciendo cada día en mi relación con Jesús? </a:t>
            </a:r>
            <a:endParaRPr lang="en-US" dirty="0" smtClean="0">
              <a:solidFill>
                <a:schemeClr val="accent3">
                  <a:lumMod val="75000"/>
                </a:schemeClr>
              </a:solidFill>
            </a:endParaRPr>
          </a:p>
          <a:p>
            <a:pPr marL="285750" lvl="0" indent="-285750">
              <a:buFont typeface="Wingdings" pitchFamily="2" charset="2"/>
              <a:buChar char="Ø"/>
            </a:pPr>
            <a:endParaRPr lang="es-ES_tradnl" dirty="0" smtClean="0">
              <a:solidFill>
                <a:schemeClr val="accent3">
                  <a:lumMod val="75000"/>
                </a:schemeClr>
              </a:solidFill>
            </a:endParaRPr>
          </a:p>
          <a:p>
            <a:pPr marL="285750" lvl="0" indent="-285750">
              <a:buFont typeface="Wingdings" pitchFamily="2" charset="2"/>
              <a:buChar char="Ø"/>
            </a:pPr>
            <a:r>
              <a:rPr lang="es-ES_tradnl" dirty="0" smtClean="0">
                <a:solidFill>
                  <a:schemeClr val="accent3">
                    <a:lumMod val="75000"/>
                  </a:schemeClr>
                </a:solidFill>
              </a:rPr>
              <a:t>¿</a:t>
            </a:r>
            <a:r>
              <a:rPr lang="es-ES_tradnl" dirty="0">
                <a:solidFill>
                  <a:schemeClr val="accent3">
                    <a:lumMod val="75000"/>
                  </a:schemeClr>
                </a:solidFill>
              </a:rPr>
              <a:t>Paso tiempo a solas con Dios</a:t>
            </a:r>
            <a:r>
              <a:rPr lang="es-ES_tradnl" dirty="0" smtClean="0">
                <a:solidFill>
                  <a:schemeClr val="accent3">
                    <a:lumMod val="75000"/>
                  </a:schemeClr>
                </a:solidFill>
              </a:rPr>
              <a:t>?</a:t>
            </a:r>
            <a:endParaRPr lang="en-US" dirty="0" smtClean="0">
              <a:solidFill>
                <a:schemeClr val="accent3">
                  <a:lumMod val="75000"/>
                </a:schemeClr>
              </a:solidFill>
            </a:endParaRPr>
          </a:p>
          <a:p>
            <a:pPr marL="285750" lvl="0" indent="-285750">
              <a:buFont typeface="Wingdings" pitchFamily="2" charset="2"/>
              <a:buChar char="Ø"/>
            </a:pPr>
            <a:endParaRPr lang="en-US" dirty="0">
              <a:solidFill>
                <a:schemeClr val="accent3">
                  <a:lumMod val="75000"/>
                </a:schemeClr>
              </a:solidFill>
            </a:endParaRPr>
          </a:p>
          <a:p>
            <a:pPr marL="285750" lvl="0" indent="-285750">
              <a:buFont typeface="Wingdings" pitchFamily="2" charset="2"/>
              <a:buChar char="Ø"/>
            </a:pPr>
            <a:r>
              <a:rPr lang="es-ES_tradnl" dirty="0" smtClean="0">
                <a:solidFill>
                  <a:schemeClr val="accent3">
                    <a:lumMod val="75000"/>
                  </a:schemeClr>
                </a:solidFill>
              </a:rPr>
              <a:t>¿</a:t>
            </a:r>
            <a:r>
              <a:rPr lang="es-ES_tradnl" dirty="0">
                <a:solidFill>
                  <a:schemeClr val="accent3">
                    <a:lumMod val="75000"/>
                  </a:schemeClr>
                </a:solidFill>
              </a:rPr>
              <a:t>Saben mis hijos que leo la Biblia y oro diariamente?</a:t>
            </a:r>
            <a:endParaRPr lang="en-US" dirty="0">
              <a:solidFill>
                <a:schemeClr val="accent3">
                  <a:lumMod val="75000"/>
                </a:schemeClr>
              </a:solidFill>
            </a:endParaRPr>
          </a:p>
          <a:p>
            <a:pPr marL="285750" indent="-285750">
              <a:buFont typeface="Wingdings" pitchFamily="2" charset="2"/>
              <a:buChar char="Ø"/>
            </a:pPr>
            <a:endParaRPr lang="en-US" dirty="0"/>
          </a:p>
          <a:p>
            <a:endParaRPr lang="es-PE" dirty="0"/>
          </a:p>
        </p:txBody>
      </p:sp>
    </p:spTree>
    <p:extLst>
      <p:ext uri="{BB962C8B-B14F-4D97-AF65-F5344CB8AC3E}">
        <p14:creationId xmlns:p14="http://schemas.microsoft.com/office/powerpoint/2010/main" xmlns="" val="12337273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38200"/>
            <a:ext cx="7620000" cy="5410200"/>
          </a:xfrm>
        </p:spPr>
        <p:txBody>
          <a:bodyPr/>
          <a:lstStyle/>
          <a:p>
            <a:endParaRPr lang="es-ES_tradnl" dirty="0" smtClean="0"/>
          </a:p>
          <a:p>
            <a:pPr marL="68580" indent="0">
              <a:buNone/>
            </a:pPr>
            <a:r>
              <a:rPr lang="es-ES_tradnl" dirty="0" smtClean="0">
                <a:solidFill>
                  <a:schemeClr val="accent3">
                    <a:lumMod val="75000"/>
                  </a:schemeClr>
                </a:solidFill>
              </a:rPr>
              <a:t>Las </a:t>
            </a:r>
            <a:r>
              <a:rPr lang="es-ES_tradnl" dirty="0">
                <a:solidFill>
                  <a:schemeClr val="accent3">
                    <a:lumMod val="75000"/>
                  </a:schemeClr>
                </a:solidFill>
              </a:rPr>
              <a:t>preguntas anteriores ayudan a los padres a meditar en su propia experiencia personal. Si van a ser modelos de espiritualidad para sus hijos, necesitan pensar profundamente en cómo están ejerciendo influencia sobre sus hijos a través de su propia experiencia espiritual. </a:t>
            </a:r>
            <a:endParaRPr lang="es-ES_tradnl" dirty="0" smtClean="0">
              <a:solidFill>
                <a:schemeClr val="accent3">
                  <a:lumMod val="75000"/>
                </a:schemeClr>
              </a:solidFill>
            </a:endParaRPr>
          </a:p>
          <a:p>
            <a:pPr marL="68580" indent="0">
              <a:buNone/>
            </a:pPr>
            <a:endParaRPr lang="es-ES_tradnl" dirty="0" smtClean="0">
              <a:solidFill>
                <a:schemeClr val="accent3">
                  <a:lumMod val="75000"/>
                </a:schemeClr>
              </a:solidFill>
            </a:endParaRPr>
          </a:p>
          <a:p>
            <a:pPr marL="68580" indent="0">
              <a:buNone/>
            </a:pPr>
            <a:r>
              <a:rPr lang="es-ES_tradnl" dirty="0" smtClean="0">
                <a:solidFill>
                  <a:schemeClr val="accent3">
                    <a:lumMod val="75000"/>
                  </a:schemeClr>
                </a:solidFill>
              </a:rPr>
              <a:t>¿</a:t>
            </a:r>
            <a:r>
              <a:rPr lang="es-ES_tradnl" dirty="0">
                <a:solidFill>
                  <a:schemeClr val="accent3">
                    <a:lumMod val="75000"/>
                  </a:schemeClr>
                </a:solidFill>
              </a:rPr>
              <a:t>Tiene usted realmente una relación con Jesús y lo conoce como Salvador personal? ¿Se conecta diariamente con él, y sus hijos lo ven tener sus propios ejercicios de devoción diariamente?</a:t>
            </a:r>
            <a:endParaRPr lang="en-US" dirty="0">
              <a:solidFill>
                <a:schemeClr val="accent3">
                  <a:lumMod val="75000"/>
                </a:schemeClr>
              </a:solidFill>
            </a:endParaRPr>
          </a:p>
        </p:txBody>
      </p:sp>
    </p:spTree>
    <p:extLst>
      <p:ext uri="{BB962C8B-B14F-4D97-AF65-F5344CB8AC3E}">
        <p14:creationId xmlns:p14="http://schemas.microsoft.com/office/powerpoint/2010/main" xmlns="" val="25146887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572000" y="0"/>
            <a:ext cx="4572000" cy="6858000"/>
          </a:xfrm>
        </p:spPr>
      </p:pic>
      <p:sp>
        <p:nvSpPr>
          <p:cNvPr id="6" name="TextBox 5"/>
          <p:cNvSpPr txBox="1"/>
          <p:nvPr/>
        </p:nvSpPr>
        <p:spPr>
          <a:xfrm>
            <a:off x="533400" y="304800"/>
            <a:ext cx="3810000" cy="6463308"/>
          </a:xfrm>
          <a:prstGeom prst="rect">
            <a:avLst/>
          </a:prstGeom>
          <a:noFill/>
        </p:spPr>
        <p:txBody>
          <a:bodyPr wrap="square" rtlCol="0">
            <a:spAutoFit/>
          </a:bodyPr>
          <a:lstStyle/>
          <a:p>
            <a:r>
              <a:rPr lang="pt-BR" b="1" dirty="0">
                <a:solidFill>
                  <a:schemeClr val="accent3">
                    <a:lumMod val="75000"/>
                  </a:schemeClr>
                </a:solidFill>
              </a:rPr>
              <a:t>Preguntas para meditar</a:t>
            </a:r>
            <a:endParaRPr lang="en-US" dirty="0">
              <a:solidFill>
                <a:schemeClr val="accent3">
                  <a:lumMod val="75000"/>
                </a:schemeClr>
              </a:solidFill>
            </a:endParaRPr>
          </a:p>
          <a:p>
            <a:r>
              <a:rPr lang="pt-BR" b="1" dirty="0">
                <a:solidFill>
                  <a:schemeClr val="accent3">
                    <a:lumMod val="75000"/>
                  </a:schemeClr>
                </a:solidFill>
              </a:rPr>
              <a:t> </a:t>
            </a:r>
            <a:endParaRPr lang="en-US" dirty="0">
              <a:solidFill>
                <a:schemeClr val="accent3">
                  <a:lumMod val="75000"/>
                </a:schemeClr>
              </a:solidFill>
            </a:endParaRPr>
          </a:p>
          <a:p>
            <a:pPr marL="285750" lvl="0" indent="-285750">
              <a:buFont typeface="Wingdings" pitchFamily="2" charset="2"/>
              <a:buChar char="v"/>
            </a:pPr>
            <a:r>
              <a:rPr lang="es-ES_tradnl" dirty="0">
                <a:solidFill>
                  <a:schemeClr val="accent3">
                    <a:lumMod val="75000"/>
                  </a:schemeClr>
                </a:solidFill>
              </a:rPr>
              <a:t>¿Creo realmente que Dios tiene sueños en relación a mis hijos?</a:t>
            </a:r>
            <a:endParaRPr lang="en-US" dirty="0">
              <a:solidFill>
                <a:schemeClr val="accent3">
                  <a:lumMod val="75000"/>
                </a:schemeClr>
              </a:solidFill>
            </a:endParaRPr>
          </a:p>
          <a:p>
            <a:pPr marL="285750" lvl="0" indent="-285750">
              <a:buFont typeface="Wingdings" pitchFamily="2" charset="2"/>
              <a:buChar char="v"/>
            </a:pPr>
            <a:r>
              <a:rPr lang="es-ES_tradnl" dirty="0" smtClean="0">
                <a:solidFill>
                  <a:schemeClr val="accent3">
                    <a:lumMod val="75000"/>
                  </a:schemeClr>
                </a:solidFill>
              </a:rPr>
              <a:t>¿</a:t>
            </a:r>
            <a:r>
              <a:rPr lang="es-ES_tradnl" dirty="0">
                <a:solidFill>
                  <a:schemeClr val="accent3">
                    <a:lumMod val="75000"/>
                  </a:schemeClr>
                </a:solidFill>
              </a:rPr>
              <a:t>Actúo en forma intencional con respecto al crecimiento y desarrollo espiritual de mis hijos,  tanto como en lo relativo a su desarrollo físico, académico y social?  </a:t>
            </a:r>
            <a:endParaRPr lang="en-US" dirty="0">
              <a:solidFill>
                <a:schemeClr val="accent3">
                  <a:lumMod val="75000"/>
                </a:schemeClr>
              </a:solidFill>
            </a:endParaRPr>
          </a:p>
          <a:p>
            <a:pPr marL="285750" lvl="0" indent="-285750">
              <a:buFont typeface="Wingdings" pitchFamily="2" charset="2"/>
              <a:buChar char="v"/>
            </a:pPr>
            <a:endParaRPr lang="es-ES_tradnl" dirty="0" smtClean="0">
              <a:solidFill>
                <a:schemeClr val="accent3">
                  <a:lumMod val="75000"/>
                </a:schemeClr>
              </a:solidFill>
            </a:endParaRPr>
          </a:p>
          <a:p>
            <a:pPr marL="285750" lvl="0" indent="-285750">
              <a:buFont typeface="Wingdings" pitchFamily="2" charset="2"/>
              <a:buChar char="v"/>
            </a:pPr>
            <a:r>
              <a:rPr lang="es-ES_tradnl" dirty="0" smtClean="0">
                <a:solidFill>
                  <a:schemeClr val="accent3">
                    <a:lumMod val="75000"/>
                  </a:schemeClr>
                </a:solidFill>
              </a:rPr>
              <a:t>¿</a:t>
            </a:r>
            <a:r>
              <a:rPr lang="es-ES_tradnl" dirty="0">
                <a:solidFill>
                  <a:schemeClr val="accent3">
                    <a:lumMod val="75000"/>
                  </a:schemeClr>
                </a:solidFill>
              </a:rPr>
              <a:t>Les enseño a mis hijos a amar la palabra de Dios?</a:t>
            </a:r>
            <a:endParaRPr lang="en-US" dirty="0">
              <a:solidFill>
                <a:schemeClr val="accent3">
                  <a:lumMod val="75000"/>
                </a:schemeClr>
              </a:solidFill>
            </a:endParaRPr>
          </a:p>
          <a:p>
            <a:pPr marL="285750" lvl="0" indent="-285750">
              <a:buFont typeface="Wingdings" pitchFamily="2" charset="2"/>
              <a:buChar char="v"/>
            </a:pPr>
            <a:endParaRPr lang="es-ES_tradnl" dirty="0" smtClean="0">
              <a:solidFill>
                <a:schemeClr val="accent3">
                  <a:lumMod val="75000"/>
                </a:schemeClr>
              </a:solidFill>
            </a:endParaRPr>
          </a:p>
          <a:p>
            <a:pPr marL="285750" lvl="0" indent="-285750">
              <a:buFont typeface="Wingdings" pitchFamily="2" charset="2"/>
              <a:buChar char="v"/>
            </a:pPr>
            <a:r>
              <a:rPr lang="es-ES_tradnl" dirty="0" smtClean="0">
                <a:solidFill>
                  <a:schemeClr val="accent3">
                    <a:lumMod val="75000"/>
                  </a:schemeClr>
                </a:solidFill>
              </a:rPr>
              <a:t>¿</a:t>
            </a:r>
            <a:r>
              <a:rPr lang="es-ES_tradnl" dirty="0">
                <a:solidFill>
                  <a:schemeClr val="accent3">
                    <a:lumMod val="75000"/>
                  </a:schemeClr>
                </a:solidFill>
              </a:rPr>
              <a:t>Guío a mis hijos a adorar a Dios?</a:t>
            </a:r>
            <a:endParaRPr lang="en-US" dirty="0">
              <a:solidFill>
                <a:schemeClr val="accent3">
                  <a:lumMod val="75000"/>
                </a:schemeClr>
              </a:solidFill>
            </a:endParaRPr>
          </a:p>
          <a:p>
            <a:pPr marL="285750" lvl="0" indent="-285750">
              <a:buFont typeface="Wingdings" pitchFamily="2" charset="2"/>
              <a:buChar char="v"/>
            </a:pPr>
            <a:endParaRPr lang="es-ES_tradnl" dirty="0" smtClean="0">
              <a:solidFill>
                <a:schemeClr val="accent3">
                  <a:lumMod val="75000"/>
                </a:schemeClr>
              </a:solidFill>
            </a:endParaRPr>
          </a:p>
          <a:p>
            <a:pPr marL="285750" lvl="0" indent="-285750">
              <a:buFont typeface="Wingdings" pitchFamily="2" charset="2"/>
              <a:buChar char="v"/>
            </a:pPr>
            <a:r>
              <a:rPr lang="es-ES_tradnl" dirty="0" smtClean="0">
                <a:solidFill>
                  <a:schemeClr val="accent3">
                    <a:lumMod val="75000"/>
                  </a:schemeClr>
                </a:solidFill>
              </a:rPr>
              <a:t>¿</a:t>
            </a:r>
            <a:r>
              <a:rPr lang="es-ES_tradnl" dirty="0">
                <a:solidFill>
                  <a:schemeClr val="accent3">
                    <a:lumMod val="75000"/>
                  </a:schemeClr>
                </a:solidFill>
              </a:rPr>
              <a:t>Reconozco la importancia de ayudar a los hijos a convertirse en hijos de Dios, </a:t>
            </a:r>
            <a:r>
              <a:rPr lang="es-ES_tradnl" i="1" dirty="0">
                <a:solidFill>
                  <a:schemeClr val="accent3">
                    <a:lumMod val="75000"/>
                  </a:schemeClr>
                </a:solidFill>
              </a:rPr>
              <a:t>no sus nietos?</a:t>
            </a:r>
            <a:endParaRPr lang="en-US" dirty="0">
              <a:solidFill>
                <a:schemeClr val="accent3">
                  <a:lumMod val="75000"/>
                </a:schemeClr>
              </a:solidFill>
            </a:endParaRPr>
          </a:p>
          <a:p>
            <a:endParaRPr lang="es-PE" dirty="0"/>
          </a:p>
        </p:txBody>
      </p:sp>
    </p:spTree>
    <p:extLst>
      <p:ext uri="{BB962C8B-B14F-4D97-AF65-F5344CB8AC3E}">
        <p14:creationId xmlns:p14="http://schemas.microsoft.com/office/powerpoint/2010/main" xmlns="" val="1403447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609600"/>
            <a:ext cx="7414708" cy="5486400"/>
          </a:xfrm>
        </p:spPr>
        <p:txBody>
          <a:bodyPr/>
          <a:lstStyle/>
          <a:p>
            <a:pPr marL="68580" indent="0">
              <a:buNone/>
            </a:pPr>
            <a:endParaRPr lang="es-ES_tradnl" sz="2000" dirty="0" smtClean="0"/>
          </a:p>
          <a:p>
            <a:pPr marL="68580" indent="0">
              <a:buNone/>
            </a:pPr>
            <a:endParaRPr lang="es-ES_tradnl" sz="2000" dirty="0"/>
          </a:p>
          <a:p>
            <a:pPr marL="68580" indent="0">
              <a:buNone/>
            </a:pPr>
            <a:endParaRPr lang="es-ES_tradnl" sz="2000" dirty="0" smtClean="0"/>
          </a:p>
          <a:p>
            <a:pPr marL="68580" indent="0">
              <a:buNone/>
            </a:pPr>
            <a:r>
              <a:rPr lang="es-ES_tradnl" sz="2000" dirty="0" smtClean="0">
                <a:solidFill>
                  <a:schemeClr val="accent3">
                    <a:lumMod val="75000"/>
                  </a:schemeClr>
                </a:solidFill>
                <a:latin typeface="+mj-lt"/>
                <a:cs typeface="Times New Roman" pitchFamily="18" charset="0"/>
              </a:rPr>
              <a:t>A </a:t>
            </a:r>
            <a:r>
              <a:rPr lang="es-ES_tradnl" sz="2000" dirty="0">
                <a:solidFill>
                  <a:schemeClr val="accent3">
                    <a:lumMod val="75000"/>
                  </a:schemeClr>
                </a:solidFill>
                <a:latin typeface="+mj-lt"/>
                <a:cs typeface="Times New Roman" pitchFamily="18" charset="0"/>
              </a:rPr>
              <a:t>través de mi propia conexión con Dios me doy cuenta de que mis hijos necesitan tener conexión personal con él, aprender a amar la palabra de Dios y orar. Los padres que intencionalmente guían espiritualmente a sus hijos, buscarán formas diferentes de interesarlos al hablar de Dios y su voluntad, obedeciéndolo y pasando tiempo con él cada día. Cuando los niños desarrollan esta íntima relación con él, llegan a ser sus hijos, en vez de solamente tener una experiencia espiritual vicaria a través de sus padres. La Biblia habla claramente de nosotros, como hijos de Dios, no como sus nietos</a:t>
            </a:r>
            <a:r>
              <a:rPr lang="es-ES_tradnl" dirty="0">
                <a:solidFill>
                  <a:schemeClr val="accent3">
                    <a:lumMod val="75000"/>
                  </a:schemeClr>
                </a:solidFill>
                <a:latin typeface="+mj-lt"/>
                <a:cs typeface="Times New Roman" pitchFamily="18" charset="0"/>
              </a:rPr>
              <a:t>.</a:t>
            </a:r>
            <a:endParaRPr lang="en-US" dirty="0">
              <a:solidFill>
                <a:schemeClr val="accent3">
                  <a:lumMod val="75000"/>
                </a:schemeClr>
              </a:solidFill>
              <a:latin typeface="+mj-lt"/>
              <a:cs typeface="Times New Roman" pitchFamily="18" charset="0"/>
            </a:endParaRPr>
          </a:p>
          <a:p>
            <a:pPr marL="68580" indent="0">
              <a:buNone/>
            </a:pPr>
            <a:endParaRPr lang="es-PE" dirty="0">
              <a:latin typeface="+mj-lt"/>
              <a:cs typeface="Times New Roman" pitchFamily="18" charset="0"/>
            </a:endParaRPr>
          </a:p>
        </p:txBody>
      </p:sp>
    </p:spTree>
    <p:extLst>
      <p:ext uri="{BB962C8B-B14F-4D97-AF65-F5344CB8AC3E}">
        <p14:creationId xmlns:p14="http://schemas.microsoft.com/office/powerpoint/2010/main" xmlns="" val="1076274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762000"/>
            <a:ext cx="7848600" cy="5562600"/>
          </a:xfrm>
        </p:spPr>
        <p:txBody>
          <a:bodyPr/>
          <a:lstStyle/>
          <a:p>
            <a:pPr marL="68580" indent="0">
              <a:buNone/>
            </a:pPr>
            <a:r>
              <a:rPr lang="pt-BR" b="1" dirty="0">
                <a:solidFill>
                  <a:schemeClr val="accent3">
                    <a:lumMod val="75000"/>
                  </a:schemeClr>
                </a:solidFill>
              </a:rPr>
              <a:t>Preguntas para meditar	</a:t>
            </a:r>
            <a:endParaRPr lang="en-US" dirty="0">
              <a:solidFill>
                <a:schemeClr val="accent3">
                  <a:lumMod val="75000"/>
                </a:schemeClr>
              </a:solidFill>
            </a:endParaRPr>
          </a:p>
          <a:p>
            <a:pPr marL="68580" indent="0">
              <a:buNone/>
            </a:pPr>
            <a:r>
              <a:rPr lang="pt-BR" b="1" dirty="0">
                <a:solidFill>
                  <a:schemeClr val="accent3">
                    <a:lumMod val="75000"/>
                  </a:schemeClr>
                </a:solidFill>
              </a:rPr>
              <a:t> </a:t>
            </a:r>
            <a:endParaRPr lang="en-US" dirty="0">
              <a:solidFill>
                <a:schemeClr val="accent3">
                  <a:lumMod val="75000"/>
                </a:schemeClr>
              </a:solidFill>
            </a:endParaRPr>
          </a:p>
          <a:p>
            <a:pPr lvl="1"/>
            <a:r>
              <a:rPr lang="es-ES_tradnl" dirty="0">
                <a:solidFill>
                  <a:schemeClr val="accent3">
                    <a:lumMod val="75000"/>
                  </a:schemeClr>
                </a:solidFill>
              </a:rPr>
              <a:t>¿Poseo las habilidades necesarias para ser mentor espiritual de mis hijos?</a:t>
            </a:r>
            <a:endParaRPr lang="en-US" dirty="0">
              <a:solidFill>
                <a:schemeClr val="accent3">
                  <a:lumMod val="75000"/>
                </a:schemeClr>
              </a:solidFill>
            </a:endParaRPr>
          </a:p>
          <a:p>
            <a:pPr lvl="1"/>
            <a:r>
              <a:rPr lang="es-ES_tradnl" dirty="0">
                <a:solidFill>
                  <a:schemeClr val="accent3">
                    <a:lumMod val="75000"/>
                  </a:schemeClr>
                </a:solidFill>
              </a:rPr>
              <a:t>¿Puede mi familia discutir cómodamente cosas espirituales?</a:t>
            </a:r>
            <a:endParaRPr lang="en-US" dirty="0">
              <a:solidFill>
                <a:schemeClr val="accent3">
                  <a:lumMod val="75000"/>
                </a:schemeClr>
              </a:solidFill>
            </a:endParaRPr>
          </a:p>
          <a:p>
            <a:pPr lvl="1"/>
            <a:r>
              <a:rPr lang="es-ES_tradnl" dirty="0">
                <a:solidFill>
                  <a:schemeClr val="accent3">
                    <a:lumMod val="75000"/>
                  </a:schemeClr>
                </a:solidFill>
              </a:rPr>
              <a:t>¿Es el culto familiar una parte importante de nuestra vida familiar?</a:t>
            </a:r>
            <a:endParaRPr lang="en-US" dirty="0">
              <a:solidFill>
                <a:schemeClr val="accent3">
                  <a:lumMod val="75000"/>
                </a:schemeClr>
              </a:solidFill>
            </a:endParaRPr>
          </a:p>
          <a:p>
            <a:pPr marL="365760" lvl="1" indent="0">
              <a:buNone/>
            </a:pPr>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57200" y="4114800"/>
            <a:ext cx="2590800" cy="241935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715000" y="-228600"/>
            <a:ext cx="3505200" cy="2286000"/>
          </a:xfrm>
          <a:prstGeom prst="rect">
            <a:avLst/>
          </a:prstGeom>
        </p:spPr>
      </p:pic>
    </p:spTree>
    <p:extLst>
      <p:ext uri="{BB962C8B-B14F-4D97-AF65-F5344CB8AC3E}">
        <p14:creationId xmlns:p14="http://schemas.microsoft.com/office/powerpoint/2010/main" xmlns="" val="27265736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838200"/>
            <a:ext cx="7696200" cy="5410200"/>
          </a:xfrm>
        </p:spPr>
        <p:txBody>
          <a:bodyPr>
            <a:normAutofit/>
          </a:bodyPr>
          <a:lstStyle/>
          <a:p>
            <a:pPr marL="68580" indent="0">
              <a:buNone/>
            </a:pPr>
            <a:r>
              <a:rPr lang="es-ES_tradnl" sz="2000" dirty="0">
                <a:solidFill>
                  <a:schemeClr val="accent3">
                    <a:lumMod val="75000"/>
                  </a:schemeClr>
                </a:solidFill>
              </a:rPr>
              <a:t>Cuando los padres piensan en guiar a sus hijos a Cristo, es sabio preguntarse qué habilidades necesitarán para ser sus mentores espirituales. Tal vez necesiten aprender a contar una historia en forma interesante, o adoptar nuevos enfoques y estilos flexibles de enseñar la Biblia y leer esta palabra de Dios.</a:t>
            </a:r>
            <a:endParaRPr lang="en-US" sz="2000" dirty="0">
              <a:solidFill>
                <a:schemeClr val="accent3">
                  <a:lumMod val="75000"/>
                </a:schemeClr>
              </a:solidFill>
            </a:endParaRPr>
          </a:p>
          <a:p>
            <a:endParaRPr lang="en-US" sz="2000" dirty="0">
              <a:solidFill>
                <a:schemeClr val="accent3">
                  <a:lumMod val="75000"/>
                </a:schemeClr>
              </a:solidFill>
            </a:endParaRPr>
          </a:p>
          <a:p>
            <a:pPr marL="68580" indent="0">
              <a:buNone/>
            </a:pPr>
            <a:r>
              <a:rPr lang="es-ES_tradnl" sz="2000" dirty="0">
                <a:solidFill>
                  <a:schemeClr val="accent3">
                    <a:lumMod val="75000"/>
                  </a:schemeClr>
                </a:solidFill>
              </a:rPr>
              <a:t>Si la espiritualidad es importante, comentamos entonces las cosas profundas de Dios, en qué forma los niños se están relacionando con él diariamente al enfrentar los desafíos en la escuela y en sus juegos y cómo se manejan tales situaciones en virtud de los valores que sostenemos como cristianos. Si aseguramos amar a Dios, entonces la manera como se conducen en el patio de juegos o en la escuela, o si comparten su almuerzo o ayudan a un amigo que lo necesita, toma entonces matices espirituales</a:t>
            </a:r>
            <a:r>
              <a:rPr lang="es-ES_tradnl" sz="2000" dirty="0" smtClean="0">
                <a:solidFill>
                  <a:schemeClr val="accent3">
                    <a:lumMod val="75000"/>
                  </a:schemeClr>
                </a:solidFill>
              </a:rPr>
              <a:t>. </a:t>
            </a:r>
            <a:endParaRPr lang="es-PE" sz="2000" dirty="0">
              <a:solidFill>
                <a:schemeClr val="accent3">
                  <a:lumMod val="75000"/>
                </a:schemeClr>
              </a:solidFill>
            </a:endParaRPr>
          </a:p>
        </p:txBody>
      </p:sp>
    </p:spTree>
    <p:extLst>
      <p:ext uri="{BB962C8B-B14F-4D97-AF65-F5344CB8AC3E}">
        <p14:creationId xmlns:p14="http://schemas.microsoft.com/office/powerpoint/2010/main" xmlns="" val="35889401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62000"/>
            <a:ext cx="7696200" cy="5562600"/>
          </a:xfrm>
        </p:spPr>
        <p:txBody>
          <a:bodyPr/>
          <a:lstStyle/>
          <a:p>
            <a:pPr marL="68580" indent="0">
              <a:buNone/>
            </a:pPr>
            <a:r>
              <a:rPr lang="es-ES_tradnl" sz="2000" dirty="0">
                <a:solidFill>
                  <a:schemeClr val="accent3">
                    <a:lumMod val="75000"/>
                  </a:schemeClr>
                </a:solidFill>
              </a:rPr>
              <a:t>Está también el asunto del culto familiar que está desapareciendo rápidamente en el escenario de  nuestras familias cristianas. Al trabajar ambos fuera, los padres no tienen mucho tiempo para los hijos. Es toda una hazaña poder reunir a la familia cada mañana o tarde al apresurarnos a cumplir nuestras responsabilidades laborales. </a:t>
            </a:r>
            <a:r>
              <a:rPr lang="es-ES_tradnl" sz="2000" b="1" i="1" dirty="0">
                <a:solidFill>
                  <a:schemeClr val="accent3">
                    <a:lumMod val="75000"/>
                  </a:schemeClr>
                </a:solidFill>
              </a:rPr>
              <a:t>Y sin embargo, el culto familiar es vital para el crecimiento espiritual de sus miembros y la clave para hacer discípulos de nuestros niños.</a:t>
            </a:r>
            <a:endParaRPr lang="en-US" sz="2000" b="1" i="1" dirty="0">
              <a:solidFill>
                <a:schemeClr val="accent3">
                  <a:lumMod val="75000"/>
                </a:schemeClr>
              </a:solidFill>
            </a:endParaRPr>
          </a:p>
          <a:p>
            <a:pPr marL="68580" indent="0">
              <a:buNone/>
            </a:pPr>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48000" y="3657600"/>
            <a:ext cx="2562225" cy="2562225"/>
          </a:xfrm>
          <a:prstGeom prst="rect">
            <a:avLst/>
          </a:prstGeom>
        </p:spPr>
      </p:pic>
    </p:spTree>
    <p:extLst>
      <p:ext uri="{BB962C8B-B14F-4D97-AF65-F5344CB8AC3E}">
        <p14:creationId xmlns:p14="http://schemas.microsoft.com/office/powerpoint/2010/main" xmlns="" val="42133008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38200"/>
            <a:ext cx="7467600" cy="5334000"/>
          </a:xfrm>
        </p:spPr>
        <p:txBody>
          <a:bodyPr/>
          <a:lstStyle/>
          <a:p>
            <a:pPr marL="68580" indent="0">
              <a:buNone/>
            </a:pPr>
            <a:r>
              <a:rPr lang="es-ES_tradnl" b="1" dirty="0">
                <a:solidFill>
                  <a:schemeClr val="accent3">
                    <a:lumMod val="75000"/>
                  </a:schemeClr>
                </a:solidFill>
              </a:rPr>
              <a:t>Preguntas para meditar</a:t>
            </a:r>
            <a:endParaRPr lang="en-US" dirty="0">
              <a:solidFill>
                <a:schemeClr val="accent3">
                  <a:lumMod val="75000"/>
                </a:schemeClr>
              </a:solidFill>
            </a:endParaRPr>
          </a:p>
          <a:p>
            <a:pPr marL="68580" indent="0">
              <a:buNone/>
            </a:pPr>
            <a:r>
              <a:rPr lang="es-ES_tradnl" b="1" dirty="0">
                <a:solidFill>
                  <a:schemeClr val="accent3">
                    <a:lumMod val="75000"/>
                  </a:schemeClr>
                </a:solidFill>
              </a:rPr>
              <a:t> </a:t>
            </a:r>
            <a:endParaRPr lang="en-US" dirty="0">
              <a:solidFill>
                <a:schemeClr val="accent3">
                  <a:lumMod val="75000"/>
                </a:schemeClr>
              </a:solidFill>
            </a:endParaRPr>
          </a:p>
          <a:p>
            <a:pPr lvl="0"/>
            <a:r>
              <a:rPr lang="es-ES_tradnl" dirty="0">
                <a:solidFill>
                  <a:schemeClr val="accent3">
                    <a:lumMod val="75000"/>
                  </a:schemeClr>
                </a:solidFill>
              </a:rPr>
              <a:t>¿Hace lo que predica?</a:t>
            </a:r>
            <a:endParaRPr lang="en-US" dirty="0">
              <a:solidFill>
                <a:schemeClr val="accent3">
                  <a:lumMod val="75000"/>
                </a:schemeClr>
              </a:solidFill>
            </a:endParaRPr>
          </a:p>
          <a:p>
            <a:r>
              <a:rPr lang="es-ES_tradnl" dirty="0">
                <a:solidFill>
                  <a:schemeClr val="accent3">
                    <a:lumMod val="75000"/>
                  </a:schemeClr>
                </a:solidFill>
              </a:rPr>
              <a:t> </a:t>
            </a:r>
            <a:r>
              <a:rPr lang="es-ES_tradnl" dirty="0" smtClean="0">
                <a:solidFill>
                  <a:schemeClr val="accent3">
                    <a:lumMod val="75000"/>
                  </a:schemeClr>
                </a:solidFill>
              </a:rPr>
              <a:t>¿</a:t>
            </a:r>
            <a:r>
              <a:rPr lang="es-ES_tradnl" dirty="0">
                <a:solidFill>
                  <a:schemeClr val="accent3">
                    <a:lumMod val="75000"/>
                  </a:schemeClr>
                </a:solidFill>
              </a:rPr>
              <a:t>Tiene una perspectiva y actitud positivas? </a:t>
            </a:r>
            <a:endParaRPr lang="en-US" dirty="0">
              <a:solidFill>
                <a:schemeClr val="accent3">
                  <a:lumMod val="75000"/>
                </a:schemeClr>
              </a:solidFill>
            </a:endParaRPr>
          </a:p>
          <a:p>
            <a:r>
              <a:rPr lang="es-ES_tradnl" dirty="0">
                <a:solidFill>
                  <a:schemeClr val="accent3">
                    <a:lumMod val="75000"/>
                  </a:schemeClr>
                </a:solidFill>
              </a:rPr>
              <a:t> </a:t>
            </a:r>
            <a:r>
              <a:rPr lang="es-ES_tradnl" dirty="0" smtClean="0">
                <a:solidFill>
                  <a:schemeClr val="accent3">
                    <a:lumMod val="75000"/>
                  </a:schemeClr>
                </a:solidFill>
              </a:rPr>
              <a:t>¿</a:t>
            </a:r>
            <a:r>
              <a:rPr lang="es-ES_tradnl" dirty="0">
                <a:solidFill>
                  <a:schemeClr val="accent3">
                    <a:lumMod val="75000"/>
                  </a:schemeClr>
                </a:solidFill>
              </a:rPr>
              <a:t>Se preocupa y pierde la cabeza cuando algo sale mal?</a:t>
            </a:r>
            <a:endParaRPr lang="en-US" dirty="0">
              <a:solidFill>
                <a:schemeClr val="accent3">
                  <a:lumMod val="75000"/>
                </a:schemeClr>
              </a:solidFill>
            </a:endParaRPr>
          </a:p>
          <a:p>
            <a:r>
              <a:rPr lang="es-ES_tradnl" dirty="0">
                <a:solidFill>
                  <a:schemeClr val="accent3">
                    <a:lumMod val="75000"/>
                  </a:schemeClr>
                </a:solidFill>
              </a:rPr>
              <a:t> </a:t>
            </a:r>
            <a:r>
              <a:rPr lang="es-ES_tradnl" dirty="0" smtClean="0">
                <a:solidFill>
                  <a:schemeClr val="accent3">
                    <a:lumMod val="75000"/>
                  </a:schemeClr>
                </a:solidFill>
              </a:rPr>
              <a:t>¿</a:t>
            </a:r>
            <a:r>
              <a:rPr lang="es-ES_tradnl" dirty="0">
                <a:solidFill>
                  <a:schemeClr val="accent3">
                    <a:lumMod val="75000"/>
                  </a:schemeClr>
                </a:solidFill>
              </a:rPr>
              <a:t>Se manifiesta el amor de Dios a través de su conducta cada día, no solamente el sábado? </a:t>
            </a:r>
            <a:endParaRPr lang="en-US" dirty="0">
              <a:solidFill>
                <a:schemeClr val="accent3">
                  <a:lumMod val="75000"/>
                </a:schemeClr>
              </a:solidFill>
            </a:endParaRPr>
          </a:p>
          <a:p>
            <a:pPr marL="68580" indent="0">
              <a:buNone/>
            </a:pPr>
            <a:r>
              <a:rPr lang="es-ES_tradnl" dirty="0">
                <a:solidFill>
                  <a:schemeClr val="accent3">
                    <a:lumMod val="75000"/>
                  </a:schemeClr>
                </a:solidFill>
              </a:rPr>
              <a:t> </a:t>
            </a:r>
            <a:endParaRPr lang="en-US" dirty="0">
              <a:solidFill>
                <a:schemeClr val="accent3">
                  <a:lumMod val="75000"/>
                </a:schemeClr>
              </a:solidFill>
            </a:endParaRPr>
          </a:p>
          <a:p>
            <a:pPr marL="68580" indent="0">
              <a:buNone/>
            </a:pPr>
            <a:endParaRPr lang="es-PE" dirty="0"/>
          </a:p>
        </p:txBody>
      </p:sp>
    </p:spTree>
    <p:extLst>
      <p:ext uri="{BB962C8B-B14F-4D97-AF65-F5344CB8AC3E}">
        <p14:creationId xmlns:p14="http://schemas.microsoft.com/office/powerpoint/2010/main" xmlns="" val="30319130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762000"/>
            <a:ext cx="7772400" cy="5562600"/>
          </a:xfrm>
        </p:spPr>
        <p:txBody>
          <a:bodyPr>
            <a:noAutofit/>
          </a:bodyPr>
          <a:lstStyle/>
          <a:p>
            <a:pPr marL="68580" indent="0">
              <a:buNone/>
            </a:pPr>
            <a:endParaRPr lang="es-ES_tradnl" sz="1800" dirty="0" smtClean="0"/>
          </a:p>
          <a:p>
            <a:pPr marL="68580" indent="0">
              <a:buNone/>
            </a:pPr>
            <a:endParaRPr lang="es-ES_tradnl" sz="1800" dirty="0"/>
          </a:p>
          <a:p>
            <a:pPr marL="68580" indent="0">
              <a:buNone/>
            </a:pPr>
            <a:endParaRPr lang="es-ES_tradnl" sz="1800" dirty="0" smtClean="0"/>
          </a:p>
          <a:p>
            <a:pPr marL="68580" indent="0">
              <a:buNone/>
            </a:pPr>
            <a:endParaRPr lang="es-ES_tradnl" sz="1800" dirty="0"/>
          </a:p>
          <a:p>
            <a:pPr marL="68580" indent="0">
              <a:buNone/>
            </a:pPr>
            <a:r>
              <a:rPr lang="es-ES_tradnl" sz="1800" dirty="0" smtClean="0">
                <a:solidFill>
                  <a:schemeClr val="accent3">
                    <a:lumMod val="75000"/>
                  </a:schemeClr>
                </a:solidFill>
              </a:rPr>
              <a:t>Los </a:t>
            </a:r>
            <a:r>
              <a:rPr lang="es-ES_tradnl" sz="1800" dirty="0">
                <a:solidFill>
                  <a:schemeClr val="accent3">
                    <a:lumMod val="75000"/>
                  </a:schemeClr>
                </a:solidFill>
              </a:rPr>
              <a:t>niños son siempre muy sinceros. Una madre que se esforzaba por ser una anfitriona perfecta, se sorprendió cuando su hijo le preguntó: “Mami, ¿por qué no eres así de buena cuando no hay visitas?” ¿Ponemos en práctica lo que creemos? ¿Vivimos a la altura de lo que les enseñamos a los niños acerca del gozo, de compartir las bendiciones, de ser generosos y honestos, o medimos con varas diferentes según el caso?</a:t>
            </a:r>
            <a:endParaRPr lang="en-US" sz="1800" dirty="0">
              <a:solidFill>
                <a:schemeClr val="accent3">
                  <a:lumMod val="75000"/>
                </a:schemeClr>
              </a:solidFill>
            </a:endParaRPr>
          </a:p>
          <a:p>
            <a:endParaRPr lang="en-US" sz="1800" dirty="0">
              <a:solidFill>
                <a:schemeClr val="accent3">
                  <a:lumMod val="75000"/>
                </a:schemeClr>
              </a:solidFill>
            </a:endParaRPr>
          </a:p>
          <a:p>
            <a:pPr marL="68580" indent="0">
              <a:buNone/>
            </a:pPr>
            <a:r>
              <a:rPr lang="es-ES_tradnl" sz="1800" dirty="0">
                <a:solidFill>
                  <a:schemeClr val="accent3">
                    <a:lumMod val="75000"/>
                  </a:schemeClr>
                </a:solidFill>
              </a:rPr>
              <a:t>Es fácil cuando las cosas van bien, pero cuando se amontonan los problemas, ¿soltamos la rienda y gritamos y nos desesperamos porque no sale como queremos? ¿Cómo resuelve usted sus conflictos? ¿Habla acerca de confianza en un Dios que se preocupa por nosotros y nos ayuda en cada dificultad, o expresa duda y se molesta cuando algo no sale como usted quiere?</a:t>
            </a:r>
            <a:endParaRPr lang="es-PE" sz="1800" dirty="0">
              <a:solidFill>
                <a:schemeClr val="accent3">
                  <a:lumMod val="75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85800" y="0"/>
            <a:ext cx="2355273" cy="1926843"/>
          </a:xfrm>
          <a:prstGeom prst="rect">
            <a:avLst/>
          </a:prstGeom>
        </p:spPr>
      </p:pic>
    </p:spTree>
    <p:extLst>
      <p:ext uri="{BB962C8B-B14F-4D97-AF65-F5344CB8AC3E}">
        <p14:creationId xmlns:p14="http://schemas.microsoft.com/office/powerpoint/2010/main" xmlns="" val="2674376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0"/>
            <a:ext cx="7024744" cy="1103864"/>
          </a:xfrm>
        </p:spPr>
        <p:txBody>
          <a:bodyPr>
            <a:normAutofit fontScale="90000"/>
          </a:bodyPr>
          <a:lstStyle/>
          <a:p>
            <a:r>
              <a:rPr lang="es-ES_tradnl" sz="3100" b="1" dirty="0"/>
              <a:t>¿Qué está pensando esta madre al mirar a su bebé recién nacido? </a:t>
            </a:r>
            <a:r>
              <a:rPr lang="en-US" sz="3100" dirty="0"/>
              <a:t/>
            </a:r>
            <a:br>
              <a:rPr lang="en-US" sz="3100" dirty="0"/>
            </a:br>
            <a:r>
              <a:rPr lang="es-ES_tradnl" b="1" dirty="0"/>
              <a:t> </a:t>
            </a:r>
            <a:r>
              <a:rPr lang="en-US" dirty="0"/>
              <a:t/>
            </a:r>
            <a:br>
              <a:rPr lang="en-US" dirty="0"/>
            </a:br>
            <a:endParaRPr lang="es-PE"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066800" y="1600200"/>
            <a:ext cx="6816969" cy="4533285"/>
          </a:xfrm>
        </p:spPr>
      </p:pic>
    </p:spTree>
    <p:extLst>
      <p:ext uri="{BB962C8B-B14F-4D97-AF65-F5344CB8AC3E}">
        <p14:creationId xmlns:p14="http://schemas.microsoft.com/office/powerpoint/2010/main" xmlns="" val="13415242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62000"/>
            <a:ext cx="7696200" cy="5562600"/>
          </a:xfrm>
        </p:spPr>
        <p:txBody>
          <a:bodyPr/>
          <a:lstStyle/>
          <a:p>
            <a:pPr marL="68580" indent="0">
              <a:buNone/>
            </a:pPr>
            <a:r>
              <a:rPr lang="es-ES_tradnl" b="1" dirty="0">
                <a:solidFill>
                  <a:schemeClr val="accent3">
                    <a:lumMod val="75000"/>
                  </a:schemeClr>
                </a:solidFill>
              </a:rPr>
              <a:t>Preguntas para meditar</a:t>
            </a:r>
            <a:endParaRPr lang="en-US" dirty="0">
              <a:solidFill>
                <a:schemeClr val="accent3">
                  <a:lumMod val="75000"/>
                </a:schemeClr>
              </a:solidFill>
            </a:endParaRPr>
          </a:p>
          <a:p>
            <a:pPr marL="68580" indent="0">
              <a:buNone/>
            </a:pPr>
            <a:r>
              <a:rPr lang="es-ES_tradnl" b="1" dirty="0">
                <a:solidFill>
                  <a:schemeClr val="accent3">
                    <a:lumMod val="75000"/>
                  </a:schemeClr>
                </a:solidFill>
              </a:rPr>
              <a:t> </a:t>
            </a:r>
            <a:endParaRPr lang="en-US" dirty="0">
              <a:solidFill>
                <a:schemeClr val="accent3">
                  <a:lumMod val="75000"/>
                </a:schemeClr>
              </a:solidFill>
            </a:endParaRPr>
          </a:p>
          <a:p>
            <a:pPr lvl="0"/>
            <a:r>
              <a:rPr lang="es-ES_tradnl" dirty="0">
                <a:solidFill>
                  <a:schemeClr val="accent3">
                    <a:lumMod val="75000"/>
                  </a:schemeClr>
                </a:solidFill>
              </a:rPr>
              <a:t>En mis relaciones</a:t>
            </a:r>
            <a:endParaRPr lang="en-US" dirty="0">
              <a:solidFill>
                <a:schemeClr val="accent3">
                  <a:lumMod val="75000"/>
                </a:schemeClr>
              </a:solidFill>
            </a:endParaRPr>
          </a:p>
          <a:p>
            <a:pPr lvl="1">
              <a:buFont typeface="Wingdings" pitchFamily="2" charset="2"/>
              <a:buChar char="ü"/>
            </a:pPr>
            <a:endParaRPr lang="es-ES_tradnl" dirty="0" smtClean="0">
              <a:solidFill>
                <a:schemeClr val="accent3">
                  <a:lumMod val="75000"/>
                </a:schemeClr>
              </a:solidFill>
            </a:endParaRPr>
          </a:p>
          <a:p>
            <a:pPr lvl="1">
              <a:buFont typeface="Wingdings" pitchFamily="2" charset="2"/>
              <a:buChar char="ü"/>
            </a:pPr>
            <a:r>
              <a:rPr lang="es-ES_tradnl" dirty="0" smtClean="0">
                <a:solidFill>
                  <a:schemeClr val="accent3">
                    <a:lumMod val="75000"/>
                  </a:schemeClr>
                </a:solidFill>
              </a:rPr>
              <a:t>¿</a:t>
            </a:r>
            <a:r>
              <a:rPr lang="es-ES_tradnl" dirty="0">
                <a:solidFill>
                  <a:schemeClr val="accent3">
                    <a:lumMod val="75000"/>
                  </a:schemeClr>
                </a:solidFill>
              </a:rPr>
              <a:t>Tengo buena relación con mi cónyuge?</a:t>
            </a:r>
            <a:endParaRPr lang="en-US" dirty="0">
              <a:solidFill>
                <a:schemeClr val="accent3">
                  <a:lumMod val="75000"/>
                </a:schemeClr>
              </a:solidFill>
            </a:endParaRPr>
          </a:p>
          <a:p>
            <a:pPr lvl="1">
              <a:buFont typeface="Wingdings" pitchFamily="2" charset="2"/>
              <a:buChar char="ü"/>
            </a:pPr>
            <a:r>
              <a:rPr lang="es-ES_tradnl" dirty="0" smtClean="0">
                <a:solidFill>
                  <a:schemeClr val="accent3">
                    <a:lumMod val="75000"/>
                  </a:schemeClr>
                </a:solidFill>
              </a:rPr>
              <a:t> </a:t>
            </a:r>
            <a:r>
              <a:rPr lang="es-ES_tradnl" dirty="0">
                <a:solidFill>
                  <a:schemeClr val="accent3">
                    <a:lumMod val="75000"/>
                  </a:schemeClr>
                </a:solidFill>
              </a:rPr>
              <a:t>¿Se sienten seguros los hijos con la conexión y amor entre los padres? </a:t>
            </a:r>
            <a:endParaRPr lang="en-US" dirty="0">
              <a:solidFill>
                <a:schemeClr val="accent3">
                  <a:lumMod val="75000"/>
                </a:schemeClr>
              </a:solidFill>
            </a:endParaRPr>
          </a:p>
          <a:p>
            <a:pPr lvl="1">
              <a:buFont typeface="Wingdings" pitchFamily="2" charset="2"/>
              <a:buChar char="ü"/>
            </a:pPr>
            <a:r>
              <a:rPr lang="es-ES_tradnl" dirty="0" smtClean="0">
                <a:solidFill>
                  <a:schemeClr val="accent3">
                    <a:lumMod val="75000"/>
                  </a:schemeClr>
                </a:solidFill>
              </a:rPr>
              <a:t> </a:t>
            </a:r>
            <a:r>
              <a:rPr lang="es-ES_tradnl" dirty="0">
                <a:solidFill>
                  <a:schemeClr val="accent3">
                    <a:lumMod val="75000"/>
                  </a:schemeClr>
                </a:solidFill>
              </a:rPr>
              <a:t>¿Se relaciona íntimamente con los hijos (el padre especialmente)?</a:t>
            </a:r>
            <a:endParaRPr lang="en-US" dirty="0">
              <a:solidFill>
                <a:schemeClr val="accent3">
                  <a:lumMod val="75000"/>
                </a:schemeClr>
              </a:solidFill>
            </a:endParaRPr>
          </a:p>
          <a:p>
            <a:pPr lvl="1">
              <a:buFont typeface="Wingdings" pitchFamily="2" charset="2"/>
              <a:buChar char="ü"/>
            </a:pPr>
            <a:r>
              <a:rPr lang="es-ES_tradnl" dirty="0" smtClean="0">
                <a:solidFill>
                  <a:schemeClr val="accent3">
                    <a:lumMod val="75000"/>
                  </a:schemeClr>
                </a:solidFill>
              </a:rPr>
              <a:t>¿</a:t>
            </a:r>
            <a:r>
              <a:rPr lang="es-ES_tradnl" dirty="0">
                <a:solidFill>
                  <a:schemeClr val="accent3">
                    <a:lumMod val="75000"/>
                  </a:schemeClr>
                </a:solidFill>
              </a:rPr>
              <a:t>Se relaciona bien con los familiares cercanos y con la familia de la iglesia? </a:t>
            </a:r>
            <a:endParaRPr lang="en-US" dirty="0">
              <a:solidFill>
                <a:schemeClr val="accent3">
                  <a:lumMod val="75000"/>
                </a:schemeClr>
              </a:solidFill>
            </a:endParaRPr>
          </a:p>
          <a:p>
            <a:pPr marL="68580" indent="0">
              <a:buNone/>
            </a:pPr>
            <a:endParaRPr lang="es-PE" dirty="0"/>
          </a:p>
        </p:txBody>
      </p:sp>
    </p:spTree>
    <p:extLst>
      <p:ext uri="{BB962C8B-B14F-4D97-AF65-F5344CB8AC3E}">
        <p14:creationId xmlns:p14="http://schemas.microsoft.com/office/powerpoint/2010/main" xmlns="" val="39777723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1295400"/>
            <a:ext cx="7567108" cy="4876800"/>
          </a:xfrm>
        </p:spPr>
        <p:txBody>
          <a:bodyPr>
            <a:normAutofit fontScale="92500" lnSpcReduction="10000"/>
          </a:bodyPr>
          <a:lstStyle/>
          <a:p>
            <a:pPr marL="68580" indent="0">
              <a:buNone/>
            </a:pPr>
            <a:r>
              <a:rPr lang="es-ES_tradnl" sz="2000" dirty="0" smtClean="0">
                <a:solidFill>
                  <a:schemeClr val="accent3">
                    <a:lumMod val="75000"/>
                  </a:schemeClr>
                </a:solidFill>
              </a:rPr>
              <a:t>La </a:t>
            </a:r>
            <a:r>
              <a:rPr lang="es-ES_tradnl" sz="2000" dirty="0">
                <a:solidFill>
                  <a:schemeClr val="accent3">
                    <a:lumMod val="75000"/>
                  </a:schemeClr>
                </a:solidFill>
              </a:rPr>
              <a:t>bondad comienza en casa. Elena G. White señala que  el campo del hogar ha sido vergonzosamente descuidado. Habla de la importancia de tener como prioridad la salvación de la propia familia antes de pensar en convertir a otras personas. Nos recuerda que debemos fortalecer nuestra relación con nuestro cónyuge y nuestros hijos a fin de que nuestra vida familiar sea un modelo y una testificación positiva. Esta obra es </a:t>
            </a:r>
            <a:r>
              <a:rPr lang="es-ES_tradnl" sz="2000" b="1" i="1" dirty="0">
                <a:solidFill>
                  <a:schemeClr val="accent3">
                    <a:lumMod val="75000"/>
                  </a:schemeClr>
                </a:solidFill>
              </a:rPr>
              <a:t>“más poderosa que cualquier sermón que pudiera predicarse”.</a:t>
            </a:r>
            <a:endParaRPr lang="en-US" sz="2000" b="1" i="1" dirty="0">
              <a:solidFill>
                <a:schemeClr val="accent3">
                  <a:lumMod val="75000"/>
                </a:schemeClr>
              </a:solidFill>
            </a:endParaRPr>
          </a:p>
          <a:p>
            <a:pPr marL="68580" indent="0">
              <a:buNone/>
            </a:pPr>
            <a:endParaRPr lang="es-ES_tradnl" sz="2000" dirty="0" smtClean="0">
              <a:solidFill>
                <a:schemeClr val="accent3">
                  <a:lumMod val="75000"/>
                </a:schemeClr>
              </a:solidFill>
            </a:endParaRPr>
          </a:p>
          <a:p>
            <a:pPr marL="68580" indent="0">
              <a:buNone/>
            </a:pPr>
            <a:endParaRPr lang="es-ES_tradnl" sz="2000" dirty="0">
              <a:solidFill>
                <a:schemeClr val="accent3">
                  <a:lumMod val="75000"/>
                </a:schemeClr>
              </a:solidFill>
            </a:endParaRPr>
          </a:p>
          <a:p>
            <a:pPr marL="68580" indent="0" algn="ctr">
              <a:buNone/>
            </a:pPr>
            <a:endParaRPr lang="es-ES_tradnl" sz="1600" b="1" i="1" dirty="0" smtClean="0">
              <a:solidFill>
                <a:schemeClr val="accent3">
                  <a:lumMod val="75000"/>
                </a:schemeClr>
              </a:solidFill>
            </a:endParaRPr>
          </a:p>
          <a:p>
            <a:pPr marL="68580" indent="0" algn="ctr">
              <a:buNone/>
            </a:pPr>
            <a:endParaRPr lang="es-ES_tradnl" sz="1600" b="1" i="1" dirty="0">
              <a:solidFill>
                <a:schemeClr val="accent3">
                  <a:lumMod val="75000"/>
                </a:schemeClr>
              </a:solidFill>
            </a:endParaRPr>
          </a:p>
          <a:p>
            <a:pPr marL="68580" indent="0" algn="ctr">
              <a:buNone/>
            </a:pPr>
            <a:endParaRPr lang="es-ES_tradnl" sz="1600" b="1" i="1" dirty="0" smtClean="0">
              <a:solidFill>
                <a:schemeClr val="accent3">
                  <a:lumMod val="75000"/>
                </a:schemeClr>
              </a:solidFill>
            </a:endParaRPr>
          </a:p>
          <a:p>
            <a:pPr marL="68580" indent="0" algn="ctr">
              <a:buNone/>
            </a:pPr>
            <a:r>
              <a:rPr lang="es-ES_tradnl" sz="1600" b="1" i="1" dirty="0" smtClean="0">
                <a:solidFill>
                  <a:schemeClr val="accent3">
                    <a:lumMod val="75000"/>
                  </a:schemeClr>
                </a:solidFill>
              </a:rPr>
              <a:t>“</a:t>
            </a:r>
            <a:r>
              <a:rPr lang="es-ES_tradnl" sz="1600" b="1" i="1" dirty="0">
                <a:solidFill>
                  <a:schemeClr val="accent3">
                    <a:lumMod val="75000"/>
                  </a:schemeClr>
                </a:solidFill>
              </a:rPr>
              <a:t>Necesitamos más padres y cristianos radiantes. Nos encerramos demasiado en nosotros mismos. Con demasiada frecuencia privamos de alguna palabra de bondad y de aliento, o de alguna sonrisa alegre a nuestros hijos o a los oprimidos y desalentados” </a:t>
            </a:r>
            <a:endParaRPr lang="es-PE" sz="1600" b="1" i="1" dirty="0">
              <a:solidFill>
                <a:schemeClr val="accent3">
                  <a:lumMod val="75000"/>
                </a:schemeClr>
              </a:solidFill>
            </a:endParaRPr>
          </a:p>
        </p:txBody>
      </p:sp>
    </p:spTree>
    <p:extLst>
      <p:ext uri="{BB962C8B-B14F-4D97-AF65-F5344CB8AC3E}">
        <p14:creationId xmlns:p14="http://schemas.microsoft.com/office/powerpoint/2010/main" xmlns="" val="11734602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838200"/>
            <a:ext cx="7848600" cy="5486400"/>
          </a:xfrm>
        </p:spPr>
        <p:txBody>
          <a:bodyPr/>
          <a:lstStyle/>
          <a:p>
            <a:pPr marL="68580" indent="0">
              <a:buNone/>
            </a:pPr>
            <a:endParaRPr lang="es-ES_tradnl" b="1" dirty="0" smtClean="0"/>
          </a:p>
          <a:p>
            <a:pPr marL="68580" indent="0">
              <a:buNone/>
            </a:pPr>
            <a:r>
              <a:rPr lang="es-ES_tradnl" b="1" dirty="0" smtClean="0">
                <a:solidFill>
                  <a:schemeClr val="accent3">
                    <a:lumMod val="75000"/>
                  </a:schemeClr>
                </a:solidFill>
              </a:rPr>
              <a:t>Preguntas </a:t>
            </a:r>
            <a:r>
              <a:rPr lang="es-ES_tradnl" b="1" dirty="0">
                <a:solidFill>
                  <a:schemeClr val="accent3">
                    <a:lumMod val="75000"/>
                  </a:schemeClr>
                </a:solidFill>
              </a:rPr>
              <a:t>para meditar</a:t>
            </a:r>
            <a:endParaRPr lang="en-US" dirty="0">
              <a:solidFill>
                <a:schemeClr val="accent3">
                  <a:lumMod val="75000"/>
                </a:schemeClr>
              </a:solidFill>
            </a:endParaRPr>
          </a:p>
          <a:p>
            <a:pPr lvl="0"/>
            <a:endParaRPr lang="es-ES_tradnl" dirty="0" smtClean="0">
              <a:solidFill>
                <a:schemeClr val="accent3">
                  <a:lumMod val="75000"/>
                </a:schemeClr>
              </a:solidFill>
            </a:endParaRPr>
          </a:p>
          <a:p>
            <a:pPr lvl="0"/>
            <a:r>
              <a:rPr lang="es-ES_tradnl" dirty="0" smtClean="0">
                <a:solidFill>
                  <a:schemeClr val="accent3">
                    <a:lumMod val="75000"/>
                  </a:schemeClr>
                </a:solidFill>
              </a:rPr>
              <a:t>¿</a:t>
            </a:r>
            <a:r>
              <a:rPr lang="es-ES_tradnl" dirty="0">
                <a:solidFill>
                  <a:schemeClr val="accent3">
                    <a:lumMod val="75000"/>
                  </a:schemeClr>
                </a:solidFill>
              </a:rPr>
              <a:t>Comparto activamente mi fe en Dios con otros?</a:t>
            </a:r>
            <a:endParaRPr lang="en-US" dirty="0">
              <a:solidFill>
                <a:schemeClr val="accent3">
                  <a:lumMod val="75000"/>
                </a:schemeClr>
              </a:solidFill>
            </a:endParaRPr>
          </a:p>
          <a:p>
            <a:pPr lvl="0"/>
            <a:r>
              <a:rPr lang="es-ES_tradnl" dirty="0" smtClean="0">
                <a:solidFill>
                  <a:schemeClr val="accent3">
                    <a:lumMod val="75000"/>
                  </a:schemeClr>
                </a:solidFill>
              </a:rPr>
              <a:t>¿</a:t>
            </a:r>
            <a:r>
              <a:rPr lang="es-ES_tradnl" dirty="0">
                <a:solidFill>
                  <a:schemeClr val="accent3">
                    <a:lumMod val="75000"/>
                  </a:schemeClr>
                </a:solidFill>
              </a:rPr>
              <a:t>Guío activamente a mis hijos en el servicio a los demás?</a:t>
            </a:r>
            <a:endParaRPr lang="en-US" dirty="0">
              <a:solidFill>
                <a:schemeClr val="accent3">
                  <a:lumMod val="75000"/>
                </a:schemeClr>
              </a:solidFill>
            </a:endParaRPr>
          </a:p>
          <a:p>
            <a:pPr marL="68580" indent="0">
              <a:buNone/>
            </a:pPr>
            <a:endParaRPr lang="es-PE" dirty="0">
              <a:solidFill>
                <a:schemeClr val="accent3">
                  <a:lumMod val="75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880298" y="3962400"/>
            <a:ext cx="1596702" cy="201583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955800" y="3962400"/>
            <a:ext cx="2235200" cy="1676400"/>
          </a:xfrm>
          <a:prstGeom prst="rect">
            <a:avLst/>
          </a:prstGeom>
        </p:spPr>
      </p:pic>
    </p:spTree>
    <p:extLst>
      <p:ext uri="{BB962C8B-B14F-4D97-AF65-F5344CB8AC3E}">
        <p14:creationId xmlns:p14="http://schemas.microsoft.com/office/powerpoint/2010/main" xmlns="" val="23971584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838200"/>
            <a:ext cx="7696200" cy="5486400"/>
          </a:xfrm>
        </p:spPr>
        <p:txBody>
          <a:bodyPr>
            <a:normAutofit fontScale="85000" lnSpcReduction="10000"/>
          </a:bodyPr>
          <a:lstStyle/>
          <a:p>
            <a:pPr marL="68580" indent="0">
              <a:buNone/>
            </a:pPr>
            <a:r>
              <a:rPr lang="es-ES_tradnl" dirty="0">
                <a:solidFill>
                  <a:schemeClr val="accent3">
                    <a:lumMod val="75000"/>
                  </a:schemeClr>
                </a:solidFill>
              </a:rPr>
              <a:t>Aunque la fe viviente comienza en casa, nunca termina ahí. Una fe viviente compele a acercarnos a otros con el evangelio. Como cristianos, tenemos la misión, en relación con el mundo, de dar un testimonio vivo y ayudar atendiendo las necesidades de los pobres e indefensos.</a:t>
            </a:r>
            <a:endParaRPr lang="en-US" dirty="0">
              <a:solidFill>
                <a:schemeClr val="accent3">
                  <a:lumMod val="75000"/>
                </a:schemeClr>
              </a:solidFill>
            </a:endParaRPr>
          </a:p>
          <a:p>
            <a:pPr marL="68580" indent="0">
              <a:buNone/>
            </a:pPr>
            <a:r>
              <a:rPr lang="es-ES_tradnl" dirty="0">
                <a:solidFill>
                  <a:schemeClr val="accent3">
                    <a:lumMod val="75000"/>
                  </a:schemeClr>
                </a:solidFill>
              </a:rPr>
              <a:t> </a:t>
            </a:r>
            <a:endParaRPr lang="en-US" dirty="0">
              <a:solidFill>
                <a:schemeClr val="accent3">
                  <a:lumMod val="75000"/>
                </a:schemeClr>
              </a:solidFill>
            </a:endParaRPr>
          </a:p>
          <a:p>
            <a:pPr marL="68580" indent="0">
              <a:buNone/>
            </a:pPr>
            <a:r>
              <a:rPr lang="es-ES_tradnl" dirty="0">
                <a:solidFill>
                  <a:schemeClr val="accent3">
                    <a:lumMod val="75000"/>
                  </a:schemeClr>
                </a:solidFill>
              </a:rPr>
              <a:t>Reconociendo este importante aspecto del desarrollo de la fe, los padres de cierta iglesia planificaron sus vacaciones en torno a viajes misioneros en los que las familias involucradas visitaron escuelas pobres y orfanatos, ayudaron a pintar los edificios, e interactuaron con los niños necesitados. Sus hijos ahorraron por un tiempo el dinero recibido de sus asignaciones regulares a fin de poder comprar libros y materiales para actividades artísticas que pudieran compartir con niños en desventaja. Cuando los padres ejemplifican el liderazgo de servicio, los niños se  involucran en ese espíritu misionero que hace tanta falta en un mundo egoísta.</a:t>
            </a:r>
            <a:endParaRPr lang="en-US" dirty="0">
              <a:solidFill>
                <a:schemeClr val="accent3">
                  <a:lumMod val="75000"/>
                </a:schemeClr>
              </a:solidFill>
            </a:endParaRPr>
          </a:p>
          <a:p>
            <a:pPr marL="68580" indent="0">
              <a:buNone/>
            </a:pPr>
            <a:r>
              <a:rPr lang="es-ES_tradnl" dirty="0">
                <a:solidFill>
                  <a:schemeClr val="accent3">
                    <a:lumMod val="75000"/>
                  </a:schemeClr>
                </a:solidFill>
              </a:rPr>
              <a:t> </a:t>
            </a:r>
            <a:endParaRPr lang="en-US" dirty="0">
              <a:solidFill>
                <a:schemeClr val="accent3">
                  <a:lumMod val="75000"/>
                </a:schemeClr>
              </a:solidFill>
            </a:endParaRPr>
          </a:p>
          <a:p>
            <a:pPr marL="68580" indent="0">
              <a:buNone/>
            </a:pPr>
            <a:endParaRPr lang="es-PE" dirty="0"/>
          </a:p>
        </p:txBody>
      </p:sp>
    </p:spTree>
    <p:extLst>
      <p:ext uri="{BB962C8B-B14F-4D97-AF65-F5344CB8AC3E}">
        <p14:creationId xmlns:p14="http://schemas.microsoft.com/office/powerpoint/2010/main" xmlns="" val="18893806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838200"/>
            <a:ext cx="7620000" cy="5486400"/>
          </a:xfrm>
        </p:spPr>
        <p:txBody>
          <a:bodyPr/>
          <a:lstStyle/>
          <a:p>
            <a:pPr marL="68580" indent="0">
              <a:buNone/>
            </a:pPr>
            <a:endParaRPr lang="es-ES_tradnl" sz="2000" dirty="0"/>
          </a:p>
          <a:p>
            <a:pPr marL="68580" indent="0">
              <a:buNone/>
            </a:pPr>
            <a:r>
              <a:rPr lang="es-ES_tradnl" sz="2000" dirty="0" smtClean="0">
                <a:solidFill>
                  <a:schemeClr val="accent3">
                    <a:lumMod val="75000"/>
                  </a:schemeClr>
                </a:solidFill>
              </a:rPr>
              <a:t>Como </a:t>
            </a:r>
            <a:r>
              <a:rPr lang="es-ES_tradnl" sz="2000" dirty="0">
                <a:solidFill>
                  <a:schemeClr val="accent3">
                    <a:lumMod val="75000"/>
                  </a:schemeClr>
                </a:solidFill>
              </a:rPr>
              <a:t>he observado, los niños que van a un viaje misionero nunca vuelven a ser los mismos, son tocados por el Espíritu; son transformados en cristianos serviciales. Un adolescente que regresó de un viaje misionero justamente antes de navidad, se rehusó a recibir un juego electrónico muy costoso que sus padres querían comprarle. Le dijo a sus padres: “Bueno, realmente no necesito el juego. ¿Por qué no apartan el dinero que iban a gastar en él y lo usan para mi próximo viaje misionero?”</a:t>
            </a:r>
            <a:endParaRPr lang="en-US" sz="2000" dirty="0">
              <a:solidFill>
                <a:schemeClr val="accent3">
                  <a:lumMod val="75000"/>
                </a:schemeClr>
              </a:solidFill>
            </a:endParaRPr>
          </a:p>
          <a:p>
            <a:pPr marL="68580" indent="0">
              <a:buNone/>
            </a:pPr>
            <a:r>
              <a:rPr lang="es-ES_tradnl" sz="2000" b="1" dirty="0"/>
              <a:t> </a:t>
            </a:r>
            <a:endParaRPr lang="en-US" sz="2000" dirty="0"/>
          </a:p>
          <a:p>
            <a:pPr marL="68580" indent="0">
              <a:buNone/>
            </a:pPr>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819400" y="4191000"/>
            <a:ext cx="3505200" cy="2286000"/>
          </a:xfrm>
          <a:prstGeom prst="rect">
            <a:avLst/>
          </a:prstGeom>
        </p:spPr>
      </p:pic>
    </p:spTree>
    <p:extLst>
      <p:ext uri="{BB962C8B-B14F-4D97-AF65-F5344CB8AC3E}">
        <p14:creationId xmlns:p14="http://schemas.microsoft.com/office/powerpoint/2010/main" xmlns="" val="10812641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62000"/>
            <a:ext cx="7643308" cy="5486400"/>
          </a:xfrm>
        </p:spPr>
        <p:txBody>
          <a:bodyPr/>
          <a:lstStyle/>
          <a:p>
            <a:pPr marL="68580" indent="0">
              <a:buNone/>
            </a:pPr>
            <a:r>
              <a:rPr lang="es-ES_tradnl" b="1" dirty="0" smtClean="0">
                <a:solidFill>
                  <a:schemeClr val="accent3">
                    <a:lumMod val="75000"/>
                  </a:schemeClr>
                </a:solidFill>
              </a:rPr>
              <a:t>Interacción entre la iglesia, escuela y comunidad</a:t>
            </a:r>
            <a:endParaRPr lang="en-US" dirty="0" smtClean="0">
              <a:solidFill>
                <a:schemeClr val="accent3">
                  <a:lumMod val="75000"/>
                </a:schemeClr>
              </a:solidFill>
            </a:endParaRPr>
          </a:p>
          <a:p>
            <a:pPr marL="68580" indent="0">
              <a:buNone/>
            </a:pPr>
            <a:endParaRPr lang="en-US" dirty="0">
              <a:solidFill>
                <a:schemeClr val="accent3">
                  <a:lumMod val="75000"/>
                </a:schemeClr>
              </a:solidFill>
            </a:endParaRPr>
          </a:p>
          <a:p>
            <a:pPr marL="68580" indent="0">
              <a:buNone/>
            </a:pPr>
            <a:r>
              <a:rPr lang="es-ES_tradnl" sz="2000" dirty="0" smtClean="0">
                <a:solidFill>
                  <a:schemeClr val="accent3">
                    <a:lumMod val="75000"/>
                  </a:schemeClr>
                </a:solidFill>
              </a:rPr>
              <a:t>No </a:t>
            </a:r>
            <a:r>
              <a:rPr lang="es-ES_tradnl" sz="2000" dirty="0">
                <a:solidFill>
                  <a:schemeClr val="accent3">
                    <a:lumMod val="75000"/>
                  </a:schemeClr>
                </a:solidFill>
              </a:rPr>
              <a:t>podemos enfatizar suficiente el papel vital que desempeña el hogar en guiar a los hijos a Cristo y en fomentar un tiempo a solas con él. Este es un deber que no puede delegarse a la iglesia, la escuela o la comunidad. Debe comenzar en el hogar, la primera agencia para hacer discípulos de los niños. Las otras agencias solamente pueden reforzar la enseñanza fundamental dada en casa.</a:t>
            </a:r>
            <a:endParaRPr lang="en-US" sz="2000" dirty="0">
              <a:solidFill>
                <a:schemeClr val="accent3">
                  <a:lumMod val="75000"/>
                </a:schemeClr>
              </a:solidFill>
            </a:endParaRPr>
          </a:p>
          <a:p>
            <a:pPr marL="68580" indent="0">
              <a:buNone/>
            </a:pPr>
            <a:endParaRPr lang="es-PE" dirty="0">
              <a:solidFill>
                <a:schemeClr val="accent3">
                  <a:lumMod val="75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066800" y="4452447"/>
            <a:ext cx="1385455" cy="1706475"/>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48000" y="3944119"/>
            <a:ext cx="2943225" cy="2180167"/>
          </a:xfrm>
          <a:prstGeom prst="rect">
            <a:avLst/>
          </a:prstGeom>
          <a:ln>
            <a:noFill/>
          </a:ln>
          <a:effectLst>
            <a:softEdge rad="112500"/>
          </a:effectLst>
        </p:spPr>
      </p:pic>
      <p:pic>
        <p:nvPicPr>
          <p:cNvPr id="6" name="Picture 5"/>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6324600" y="4517472"/>
            <a:ext cx="2057400" cy="1652257"/>
          </a:xfrm>
          <a:prstGeom prst="rect">
            <a:avLst/>
          </a:prstGeom>
        </p:spPr>
      </p:pic>
    </p:spTree>
    <p:extLst>
      <p:ext uri="{BB962C8B-B14F-4D97-AF65-F5344CB8AC3E}">
        <p14:creationId xmlns:p14="http://schemas.microsoft.com/office/powerpoint/2010/main" xmlns="" val="21062824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62000"/>
            <a:ext cx="7924800" cy="5562600"/>
          </a:xfrm>
        </p:spPr>
        <p:txBody>
          <a:bodyPr>
            <a:normAutofit fontScale="85000" lnSpcReduction="20000"/>
          </a:bodyPr>
          <a:lstStyle/>
          <a:p>
            <a:pPr marL="68580" indent="0" algn="ctr">
              <a:buNone/>
            </a:pPr>
            <a:r>
              <a:rPr lang="es-ES_tradnl" b="1" i="1" dirty="0">
                <a:solidFill>
                  <a:schemeClr val="accent3">
                    <a:lumMod val="75000"/>
                  </a:schemeClr>
                </a:solidFill>
              </a:rPr>
              <a:t>“Padres y madres, os rogamos que asumáis vuestros deberes que por largo tiempo habéis descuidado. Escudriñad las Escrituras por vosotros mismos; ayudad a vuestros hijos en el estudio de la Sagrada Palabra. Haced una obra diligente a causa del descuido pasado. No despidáis a los niños de vuestro lado para que estudien la Biblia por sí mismos, sino leedla con ellos, enseñadles de una manera sencilla lo que sabéis y manteneos en la escuela de Cristo como diligentes estudiantes vosotros mismos” </a:t>
            </a:r>
            <a:endParaRPr lang="es-ES_tradnl" b="1" i="1" dirty="0" smtClean="0">
              <a:solidFill>
                <a:schemeClr val="accent3">
                  <a:lumMod val="75000"/>
                </a:schemeClr>
              </a:solidFill>
            </a:endParaRPr>
          </a:p>
          <a:p>
            <a:pPr marL="68580" indent="0" algn="ctr">
              <a:buNone/>
            </a:pPr>
            <a:r>
              <a:rPr lang="es-ES_tradnl" dirty="0" smtClean="0">
                <a:solidFill>
                  <a:schemeClr val="accent3">
                    <a:lumMod val="75000"/>
                  </a:schemeClr>
                </a:solidFill>
              </a:rPr>
              <a:t> </a:t>
            </a:r>
            <a:r>
              <a:rPr lang="es-ES_tradnl" i="1" dirty="0">
                <a:solidFill>
                  <a:schemeClr val="accent3">
                    <a:lumMod val="75000"/>
                  </a:schemeClr>
                </a:solidFill>
              </a:rPr>
              <a:t>Consejos sobre la obra de la Escuela Sabática</a:t>
            </a:r>
            <a:r>
              <a:rPr lang="es-ES_tradnl" dirty="0">
                <a:solidFill>
                  <a:schemeClr val="accent3">
                    <a:lumMod val="75000"/>
                  </a:schemeClr>
                </a:solidFill>
              </a:rPr>
              <a:t>, p. 21.</a:t>
            </a:r>
            <a:endParaRPr lang="en-US" dirty="0">
              <a:solidFill>
                <a:schemeClr val="accent3">
                  <a:lumMod val="75000"/>
                </a:schemeClr>
              </a:solidFill>
            </a:endParaRPr>
          </a:p>
          <a:p>
            <a:pPr marL="68580" indent="0" algn="ctr">
              <a:buNone/>
            </a:pPr>
            <a:r>
              <a:rPr lang="es-ES_tradnl" dirty="0">
                <a:solidFill>
                  <a:schemeClr val="accent3">
                    <a:lumMod val="75000"/>
                  </a:schemeClr>
                </a:solidFill>
              </a:rPr>
              <a:t> </a:t>
            </a:r>
            <a:endParaRPr lang="en-US" dirty="0">
              <a:solidFill>
                <a:schemeClr val="accent3">
                  <a:lumMod val="75000"/>
                </a:schemeClr>
              </a:solidFill>
            </a:endParaRPr>
          </a:p>
          <a:p>
            <a:pPr marL="68580" indent="0">
              <a:buNone/>
            </a:pPr>
            <a:endParaRPr lang="es-ES_tradnl" dirty="0" smtClean="0">
              <a:solidFill>
                <a:schemeClr val="accent3">
                  <a:lumMod val="75000"/>
                </a:schemeClr>
              </a:solidFill>
            </a:endParaRPr>
          </a:p>
          <a:p>
            <a:pPr marL="68580" indent="0">
              <a:buNone/>
            </a:pPr>
            <a:r>
              <a:rPr lang="es-ES_tradnl" dirty="0" smtClean="0">
                <a:solidFill>
                  <a:schemeClr val="accent3">
                    <a:lumMod val="75000"/>
                  </a:schemeClr>
                </a:solidFill>
              </a:rPr>
              <a:t>Sí</a:t>
            </a:r>
            <a:r>
              <a:rPr lang="es-ES_tradnl" dirty="0">
                <a:solidFill>
                  <a:schemeClr val="accent3">
                    <a:lumMod val="75000"/>
                  </a:schemeClr>
                </a:solidFill>
              </a:rPr>
              <a:t>, La estrategia de enseñanza más poderosa es a través del ejemplo; diga a sus niños que hagan como usted hace y no solamente como usted dice. Si desea que sus hijos estudien la Biblia, ejemplifíquelo; muéstreles que es muy importante para usted. Los expertos dicen que toma 21 días establecer un hábito y, si por tres semanas se lee consistentemente la Biblia, se formará un hábito que significará un mayor acercamiento a Dios.</a:t>
            </a:r>
            <a:endParaRPr lang="en-US" dirty="0">
              <a:solidFill>
                <a:schemeClr val="accent3">
                  <a:lumMod val="75000"/>
                </a:schemeClr>
              </a:solidFill>
            </a:endParaRPr>
          </a:p>
          <a:p>
            <a:pPr marL="68580" indent="0">
              <a:buNone/>
            </a:pPr>
            <a:r>
              <a:rPr lang="es-ES_tradnl" dirty="0"/>
              <a:t> </a:t>
            </a:r>
            <a:endParaRPr lang="en-US" dirty="0"/>
          </a:p>
          <a:p>
            <a:pPr marL="68580" indent="0">
              <a:buNone/>
            </a:pPr>
            <a:endParaRPr lang="es-PE" dirty="0"/>
          </a:p>
        </p:txBody>
      </p:sp>
    </p:spTree>
    <p:extLst>
      <p:ext uri="{BB962C8B-B14F-4D97-AF65-F5344CB8AC3E}">
        <p14:creationId xmlns:p14="http://schemas.microsoft.com/office/powerpoint/2010/main" xmlns="" val="37220910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762000"/>
            <a:ext cx="7696200" cy="5486400"/>
          </a:xfrm>
        </p:spPr>
        <p:txBody>
          <a:bodyPr>
            <a:normAutofit fontScale="92500"/>
          </a:bodyPr>
          <a:lstStyle/>
          <a:p>
            <a:pPr marL="68580" lvl="0" indent="0">
              <a:buNone/>
            </a:pPr>
            <a:r>
              <a:rPr lang="es-ES_tradnl" b="1" dirty="0">
                <a:solidFill>
                  <a:schemeClr val="accent3">
                    <a:lumMod val="75000"/>
                  </a:schemeClr>
                </a:solidFill>
              </a:rPr>
              <a:t>Preparación del corazón por la oración</a:t>
            </a:r>
            <a:endParaRPr lang="en-US" b="1" dirty="0">
              <a:solidFill>
                <a:schemeClr val="accent3">
                  <a:lumMod val="75000"/>
                </a:schemeClr>
              </a:solidFill>
            </a:endParaRPr>
          </a:p>
          <a:p>
            <a:pPr marL="68580" indent="0">
              <a:buNone/>
            </a:pPr>
            <a:r>
              <a:rPr lang="es-ES_tradnl" b="1" dirty="0">
                <a:solidFill>
                  <a:schemeClr val="accent3">
                    <a:lumMod val="75000"/>
                  </a:schemeClr>
                </a:solidFill>
              </a:rPr>
              <a:t> </a:t>
            </a:r>
            <a:endParaRPr lang="en-US" b="1" dirty="0">
              <a:solidFill>
                <a:schemeClr val="accent3">
                  <a:lumMod val="75000"/>
                </a:schemeClr>
              </a:solidFill>
            </a:endParaRPr>
          </a:p>
          <a:p>
            <a:pPr lvl="3"/>
            <a:r>
              <a:rPr lang="es-ES_tradnl" dirty="0">
                <a:solidFill>
                  <a:schemeClr val="accent3">
                    <a:lumMod val="75000"/>
                  </a:schemeClr>
                </a:solidFill>
              </a:rPr>
              <a:t>Adoración</a:t>
            </a:r>
            <a:endParaRPr lang="en-US" dirty="0">
              <a:solidFill>
                <a:schemeClr val="accent3">
                  <a:lumMod val="75000"/>
                </a:schemeClr>
              </a:solidFill>
            </a:endParaRPr>
          </a:p>
          <a:p>
            <a:pPr lvl="3"/>
            <a:r>
              <a:rPr lang="es-ES_tradnl" dirty="0">
                <a:solidFill>
                  <a:schemeClr val="accent3">
                    <a:lumMod val="75000"/>
                  </a:schemeClr>
                </a:solidFill>
              </a:rPr>
              <a:t>Confesión</a:t>
            </a:r>
            <a:endParaRPr lang="en-US" dirty="0">
              <a:solidFill>
                <a:schemeClr val="accent3">
                  <a:lumMod val="75000"/>
                </a:schemeClr>
              </a:solidFill>
            </a:endParaRPr>
          </a:p>
          <a:p>
            <a:pPr lvl="3"/>
            <a:r>
              <a:rPr lang="es-ES_tradnl" dirty="0">
                <a:solidFill>
                  <a:schemeClr val="accent3">
                    <a:lumMod val="75000"/>
                  </a:schemeClr>
                </a:solidFill>
              </a:rPr>
              <a:t>Acción de gracias</a:t>
            </a:r>
            <a:endParaRPr lang="en-US" dirty="0">
              <a:solidFill>
                <a:schemeClr val="accent3">
                  <a:lumMod val="75000"/>
                </a:schemeClr>
              </a:solidFill>
            </a:endParaRPr>
          </a:p>
          <a:p>
            <a:pPr lvl="3"/>
            <a:r>
              <a:rPr lang="es-ES_tradnl" dirty="0">
                <a:solidFill>
                  <a:schemeClr val="accent3">
                    <a:lumMod val="75000"/>
                  </a:schemeClr>
                </a:solidFill>
              </a:rPr>
              <a:t>Súplica</a:t>
            </a:r>
            <a:endParaRPr lang="en-US" dirty="0">
              <a:solidFill>
                <a:schemeClr val="accent3">
                  <a:lumMod val="75000"/>
                </a:schemeClr>
              </a:solidFill>
            </a:endParaRPr>
          </a:p>
          <a:p>
            <a:pPr marL="68580" indent="0">
              <a:buNone/>
            </a:pPr>
            <a:r>
              <a:rPr lang="es-ES_tradnl" dirty="0">
                <a:solidFill>
                  <a:schemeClr val="accent3">
                    <a:lumMod val="75000"/>
                  </a:schemeClr>
                </a:solidFill>
              </a:rPr>
              <a:t> </a:t>
            </a:r>
            <a:endParaRPr lang="en-US" dirty="0">
              <a:solidFill>
                <a:schemeClr val="accent3">
                  <a:lumMod val="75000"/>
                </a:schemeClr>
              </a:solidFill>
            </a:endParaRPr>
          </a:p>
          <a:p>
            <a:pPr marL="68580" indent="0">
              <a:buNone/>
            </a:pPr>
            <a:r>
              <a:rPr lang="es-ES_tradnl" dirty="0">
                <a:solidFill>
                  <a:schemeClr val="accent3">
                    <a:lumMod val="75000"/>
                  </a:schemeClr>
                </a:solidFill>
              </a:rPr>
              <a:t>La mejor manera de enseñarles a los niños comunión con el Padre celestial, es ejemplificando la forma de orar desde que los niños son muy pequeños. Orar ya sea privadamente, públicamente en voz alta, o a través de una oración conversacional, ayuda a personalizar la oración. Podemos traer todas nuestras cargas al Señor, podemos hablar con él acerca de cualquier cosa; sí, aun de nuestros secretos.</a:t>
            </a:r>
            <a:endParaRPr lang="en-US" dirty="0">
              <a:solidFill>
                <a:schemeClr val="accent3">
                  <a:lumMod val="75000"/>
                </a:schemeClr>
              </a:solidFill>
            </a:endParaRPr>
          </a:p>
          <a:p>
            <a:pPr marL="68580" indent="0">
              <a:buNone/>
            </a:pPr>
            <a:endParaRPr lang="es-PE" dirty="0"/>
          </a:p>
        </p:txBody>
      </p:sp>
    </p:spTree>
    <p:extLst>
      <p:ext uri="{BB962C8B-B14F-4D97-AF65-F5344CB8AC3E}">
        <p14:creationId xmlns:p14="http://schemas.microsoft.com/office/powerpoint/2010/main" xmlns="" val="335408938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838200"/>
            <a:ext cx="7696200" cy="5410200"/>
          </a:xfrm>
        </p:spPr>
        <p:txBody>
          <a:bodyPr>
            <a:normAutofit/>
          </a:bodyPr>
          <a:lstStyle/>
          <a:p>
            <a:pPr marL="68580" indent="0">
              <a:buNone/>
            </a:pPr>
            <a:endParaRPr lang="es-ES_tradnl" sz="2000" dirty="0" smtClean="0"/>
          </a:p>
          <a:p>
            <a:pPr marL="68580" indent="0">
              <a:buNone/>
            </a:pPr>
            <a:r>
              <a:rPr lang="es-ES_tradnl" sz="2000" dirty="0" smtClean="0">
                <a:solidFill>
                  <a:schemeClr val="accent3">
                    <a:lumMod val="75000"/>
                  </a:schemeClr>
                </a:solidFill>
              </a:rPr>
              <a:t>Estos </a:t>
            </a:r>
            <a:r>
              <a:rPr lang="es-ES_tradnl" sz="2000" dirty="0">
                <a:solidFill>
                  <a:schemeClr val="accent3">
                    <a:lumMod val="75000"/>
                  </a:schemeClr>
                </a:solidFill>
              </a:rPr>
              <a:t>son los cuatro principios básicos que gobiernan la oración llena del Espíritu:</a:t>
            </a:r>
            <a:endParaRPr lang="en-US" sz="2000" dirty="0">
              <a:solidFill>
                <a:schemeClr val="accent3">
                  <a:lumMod val="75000"/>
                </a:schemeClr>
              </a:solidFill>
            </a:endParaRPr>
          </a:p>
          <a:p>
            <a:pPr marL="68580" indent="0">
              <a:buNone/>
            </a:pPr>
            <a:r>
              <a:rPr lang="es-ES_tradnl" sz="2000" dirty="0">
                <a:solidFill>
                  <a:schemeClr val="accent3">
                    <a:lumMod val="75000"/>
                  </a:schemeClr>
                </a:solidFill>
              </a:rPr>
              <a:t> </a:t>
            </a:r>
            <a:endParaRPr lang="en-US" sz="2000" dirty="0">
              <a:solidFill>
                <a:schemeClr val="accent3">
                  <a:lumMod val="75000"/>
                </a:schemeClr>
              </a:solidFill>
            </a:endParaRPr>
          </a:p>
          <a:p>
            <a:pPr lvl="1">
              <a:buFont typeface="Wingdings" pitchFamily="2" charset="2"/>
              <a:buChar char="v"/>
            </a:pPr>
            <a:r>
              <a:rPr lang="es-ES_tradnl" sz="2000" b="1" dirty="0" smtClean="0">
                <a:solidFill>
                  <a:schemeClr val="accent3">
                    <a:lumMod val="75000"/>
                  </a:schemeClr>
                </a:solidFill>
              </a:rPr>
              <a:t>Adoración: </a:t>
            </a:r>
            <a:r>
              <a:rPr lang="es-ES_tradnl" sz="2000" dirty="0" smtClean="0">
                <a:solidFill>
                  <a:schemeClr val="accent3">
                    <a:lumMod val="75000"/>
                  </a:schemeClr>
                </a:solidFill>
              </a:rPr>
              <a:t>Comience </a:t>
            </a:r>
            <a:r>
              <a:rPr lang="es-ES_tradnl" sz="2000" dirty="0">
                <a:solidFill>
                  <a:schemeClr val="accent3">
                    <a:lumMod val="75000"/>
                  </a:schemeClr>
                </a:solidFill>
              </a:rPr>
              <a:t>siempre alabando a Dios por su bondad y poder. Los salmos de David</a:t>
            </a:r>
            <a:r>
              <a:rPr lang="es-ES_tradnl" sz="2000" b="1" dirty="0">
                <a:solidFill>
                  <a:schemeClr val="accent3">
                    <a:lumMod val="75000"/>
                  </a:schemeClr>
                </a:solidFill>
              </a:rPr>
              <a:t> </a:t>
            </a:r>
            <a:r>
              <a:rPr lang="es-ES_tradnl" sz="2000" dirty="0">
                <a:solidFill>
                  <a:schemeClr val="accent3">
                    <a:lumMod val="75000"/>
                  </a:schemeClr>
                </a:solidFill>
              </a:rPr>
              <a:t>proveen una buena referencia para esta parte de la oración. </a:t>
            </a:r>
            <a:endParaRPr lang="en-US" sz="2000" dirty="0">
              <a:solidFill>
                <a:schemeClr val="accent3">
                  <a:lumMod val="75000"/>
                </a:schemeClr>
              </a:solidFill>
            </a:endParaRPr>
          </a:p>
          <a:p>
            <a:pPr lvl="1">
              <a:buFont typeface="Wingdings" pitchFamily="2" charset="2"/>
              <a:buChar char="v"/>
            </a:pPr>
            <a:endParaRPr lang="en-US" sz="2000" dirty="0">
              <a:solidFill>
                <a:schemeClr val="accent3">
                  <a:lumMod val="75000"/>
                </a:schemeClr>
              </a:solidFill>
            </a:endParaRPr>
          </a:p>
          <a:p>
            <a:pPr lvl="1">
              <a:buFont typeface="Wingdings" pitchFamily="2" charset="2"/>
              <a:buChar char="v"/>
            </a:pPr>
            <a:r>
              <a:rPr lang="es-ES_tradnl" sz="2000" b="1" dirty="0" smtClean="0">
                <a:solidFill>
                  <a:schemeClr val="accent3">
                    <a:lumMod val="75000"/>
                  </a:schemeClr>
                </a:solidFill>
              </a:rPr>
              <a:t>Confesión: </a:t>
            </a:r>
            <a:r>
              <a:rPr lang="es-ES_tradnl" sz="2000" dirty="0" smtClean="0">
                <a:solidFill>
                  <a:schemeClr val="accent3">
                    <a:lumMod val="75000"/>
                  </a:schemeClr>
                </a:solidFill>
              </a:rPr>
              <a:t>Esto </a:t>
            </a:r>
            <a:r>
              <a:rPr lang="es-ES_tradnl" sz="2000" dirty="0">
                <a:solidFill>
                  <a:schemeClr val="accent3">
                    <a:lumMod val="75000"/>
                  </a:schemeClr>
                </a:solidFill>
              </a:rPr>
              <a:t>vacía nuestro corazón de nuestros pecados y errores y le abre paso al Espíritu Santo para llenar nuestro corazón y darnos su poder. Justamente antes del Pentecostés, los apóstoles se humillaron en arrepentimiento y confesión –un importante principio de la oración eficaz.</a:t>
            </a:r>
            <a:endParaRPr lang="en-US" sz="2000" dirty="0">
              <a:solidFill>
                <a:schemeClr val="accent3">
                  <a:lumMod val="75000"/>
                </a:schemeClr>
              </a:solidFill>
            </a:endParaRPr>
          </a:p>
          <a:p>
            <a:pPr lvl="1">
              <a:buFont typeface="Wingdings" pitchFamily="2" charset="2"/>
              <a:buChar char="v"/>
            </a:pPr>
            <a:endParaRPr lang="es-PE" sz="2000" dirty="0">
              <a:solidFill>
                <a:schemeClr val="accent3">
                  <a:lumMod val="75000"/>
                </a:schemeClr>
              </a:solidFill>
            </a:endParaRPr>
          </a:p>
        </p:txBody>
      </p:sp>
    </p:spTree>
    <p:extLst>
      <p:ext uri="{BB962C8B-B14F-4D97-AF65-F5344CB8AC3E}">
        <p14:creationId xmlns:p14="http://schemas.microsoft.com/office/powerpoint/2010/main" xmlns="" val="10201381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762000"/>
            <a:ext cx="7848600" cy="5638800"/>
          </a:xfrm>
        </p:spPr>
        <p:txBody>
          <a:bodyPr>
            <a:normAutofit/>
          </a:bodyPr>
          <a:lstStyle/>
          <a:p>
            <a:pPr lvl="1">
              <a:buFont typeface="Wingdings" pitchFamily="2" charset="2"/>
              <a:buChar char="v"/>
            </a:pPr>
            <a:endParaRPr lang="es-ES_tradnl" sz="2000" b="1" dirty="0" smtClean="0"/>
          </a:p>
          <a:p>
            <a:pPr lvl="1">
              <a:buFont typeface="Wingdings" pitchFamily="2" charset="2"/>
              <a:buChar char="v"/>
            </a:pPr>
            <a:endParaRPr lang="es-ES_tradnl" sz="2000" b="1" dirty="0"/>
          </a:p>
          <a:p>
            <a:pPr lvl="1">
              <a:buFont typeface="Wingdings" pitchFamily="2" charset="2"/>
              <a:buChar char="v"/>
            </a:pPr>
            <a:r>
              <a:rPr lang="es-ES_tradnl" sz="2000" b="1" dirty="0" smtClean="0">
                <a:solidFill>
                  <a:schemeClr val="accent3">
                    <a:lumMod val="75000"/>
                  </a:schemeClr>
                </a:solidFill>
              </a:rPr>
              <a:t>Acción </a:t>
            </a:r>
            <a:r>
              <a:rPr lang="es-ES_tradnl" sz="2000" b="1" dirty="0">
                <a:solidFill>
                  <a:schemeClr val="accent3">
                    <a:lumMod val="75000"/>
                  </a:schemeClr>
                </a:solidFill>
              </a:rPr>
              <a:t>de gracias. </a:t>
            </a:r>
            <a:r>
              <a:rPr lang="es-ES_tradnl" sz="2000" dirty="0">
                <a:solidFill>
                  <a:schemeClr val="accent3">
                    <a:lumMod val="75000"/>
                  </a:schemeClr>
                </a:solidFill>
              </a:rPr>
              <a:t>Efesios 5: 18-20 nos anima a ser llenos del Espíritu y a dar gracias a Dios. Esto nos ayuda a no dar por sentado las cosas y nos da una clara visión espiritual para ver la forma en que Dios está obrando en nuestra vida.</a:t>
            </a:r>
            <a:endParaRPr lang="en-US" sz="2000" dirty="0">
              <a:solidFill>
                <a:schemeClr val="accent3">
                  <a:lumMod val="75000"/>
                </a:schemeClr>
              </a:solidFill>
            </a:endParaRPr>
          </a:p>
          <a:p>
            <a:pPr marL="365760" lvl="1" indent="0">
              <a:buNone/>
            </a:pPr>
            <a:r>
              <a:rPr lang="es-ES_tradnl" sz="2000" dirty="0">
                <a:solidFill>
                  <a:schemeClr val="accent3">
                    <a:lumMod val="75000"/>
                  </a:schemeClr>
                </a:solidFill>
              </a:rPr>
              <a:t> </a:t>
            </a:r>
            <a:endParaRPr lang="en-US" sz="2000" dirty="0">
              <a:solidFill>
                <a:schemeClr val="accent3">
                  <a:lumMod val="75000"/>
                </a:schemeClr>
              </a:solidFill>
            </a:endParaRPr>
          </a:p>
          <a:p>
            <a:pPr lvl="1">
              <a:buFont typeface="Wingdings" pitchFamily="2" charset="2"/>
              <a:buChar char="v"/>
            </a:pPr>
            <a:r>
              <a:rPr lang="es-ES_tradnl" sz="2000" b="1" dirty="0">
                <a:solidFill>
                  <a:schemeClr val="accent3">
                    <a:lumMod val="75000"/>
                  </a:schemeClr>
                </a:solidFill>
              </a:rPr>
              <a:t>Súplica.</a:t>
            </a:r>
            <a:r>
              <a:rPr lang="es-ES_tradnl" sz="2000" dirty="0">
                <a:solidFill>
                  <a:schemeClr val="accent3">
                    <a:lumMod val="75000"/>
                  </a:schemeClr>
                </a:solidFill>
              </a:rPr>
              <a:t> Mateo 7:7 nos asegura que si lo pedimos, se nos concederá. Todas nuestras necesidades serán suplidas abundantemente. Podemos ser honestos delante de Dios trayéndole los deseos de nuestro corazón y pidiéndole que transforme nuestro corazón a su semejanza, a fin de que nuestros deseos sean los deseos de Dios (Mark Finley, </a:t>
            </a:r>
            <a:r>
              <a:rPr lang="es-ES_tradnl" sz="2000" i="1" dirty="0">
                <a:solidFill>
                  <a:schemeClr val="accent3">
                    <a:lumMod val="75000"/>
                  </a:schemeClr>
                </a:solidFill>
              </a:rPr>
              <a:t>Revive </a:t>
            </a:r>
            <a:r>
              <a:rPr lang="es-ES_tradnl" sz="2000" i="1" dirty="0" err="1">
                <a:solidFill>
                  <a:schemeClr val="accent3">
                    <a:lumMod val="75000"/>
                  </a:schemeClr>
                </a:solidFill>
              </a:rPr>
              <a:t>us</a:t>
            </a:r>
            <a:r>
              <a:rPr lang="es-ES_tradnl" sz="2000" i="1" dirty="0">
                <a:solidFill>
                  <a:schemeClr val="accent3">
                    <a:lumMod val="75000"/>
                  </a:schemeClr>
                </a:solidFill>
              </a:rPr>
              <a:t> </a:t>
            </a:r>
            <a:r>
              <a:rPr lang="es-ES_tradnl" sz="2000" i="1" dirty="0" err="1">
                <a:solidFill>
                  <a:schemeClr val="accent3">
                    <a:lumMod val="75000"/>
                  </a:schemeClr>
                </a:solidFill>
              </a:rPr>
              <a:t>again</a:t>
            </a:r>
            <a:r>
              <a:rPr lang="es-ES_tradnl" sz="2000" dirty="0">
                <a:solidFill>
                  <a:schemeClr val="accent3">
                    <a:lumMod val="75000"/>
                  </a:schemeClr>
                </a:solidFill>
              </a:rPr>
              <a:t>, pp. 19-21.</a:t>
            </a:r>
            <a:endParaRPr lang="en-US" sz="2000" dirty="0">
              <a:solidFill>
                <a:schemeClr val="accent3">
                  <a:lumMod val="75000"/>
                </a:schemeClr>
              </a:solidFill>
            </a:endParaRPr>
          </a:p>
          <a:p>
            <a:pPr marL="68580" indent="0">
              <a:buNone/>
            </a:pPr>
            <a:endParaRPr lang="es-PE" dirty="0"/>
          </a:p>
        </p:txBody>
      </p:sp>
    </p:spTree>
    <p:extLst>
      <p:ext uri="{BB962C8B-B14F-4D97-AF65-F5344CB8AC3E}">
        <p14:creationId xmlns:p14="http://schemas.microsoft.com/office/powerpoint/2010/main" xmlns="" val="3140125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21819" y="824345"/>
            <a:ext cx="7338508" cy="5562600"/>
          </a:xfrm>
        </p:spPr>
        <p:txBody>
          <a:bodyPr>
            <a:normAutofit fontScale="92500"/>
          </a:bodyPr>
          <a:lstStyle/>
          <a:p>
            <a:pPr marL="68580" indent="0">
              <a:buNone/>
            </a:pPr>
            <a:r>
              <a:rPr lang="es-ES_tradnl" dirty="0">
                <a:solidFill>
                  <a:schemeClr val="accent3">
                    <a:lumMod val="75000"/>
                  </a:schemeClr>
                </a:solidFill>
              </a:rPr>
              <a:t>Desde el mismo principio, muchos padres comienzan a establecer objetivos para sus niños tan pronto como nacen; sueñan grandes sueños y establecen altas expectativas. </a:t>
            </a:r>
            <a:endParaRPr lang="en-US" dirty="0">
              <a:solidFill>
                <a:schemeClr val="accent3">
                  <a:lumMod val="75000"/>
                </a:schemeClr>
              </a:solidFill>
            </a:endParaRPr>
          </a:p>
          <a:p>
            <a:endParaRPr lang="es-ES_tradnl" dirty="0" smtClean="0">
              <a:solidFill>
                <a:schemeClr val="accent3">
                  <a:lumMod val="75000"/>
                </a:schemeClr>
              </a:solidFill>
            </a:endParaRPr>
          </a:p>
          <a:p>
            <a:pPr marL="68580" indent="0">
              <a:buNone/>
            </a:pPr>
            <a:r>
              <a:rPr lang="es-ES_tradnl" dirty="0" smtClean="0">
                <a:solidFill>
                  <a:schemeClr val="accent3">
                    <a:lumMod val="75000"/>
                  </a:schemeClr>
                </a:solidFill>
              </a:rPr>
              <a:t>Desafortunadamente</a:t>
            </a:r>
            <a:r>
              <a:rPr lang="es-ES_tradnl" dirty="0">
                <a:solidFill>
                  <a:schemeClr val="accent3">
                    <a:lumMod val="75000"/>
                  </a:schemeClr>
                </a:solidFill>
              </a:rPr>
              <a:t>, son mayormente blancos seculares –ir bien en la escuela, tener un buen trabajo, vivir cómodamente aquí, en vez de enfocar la atención en nuestro destino y blancos espirituales. La mayoría de los padres no piensan mucho en la salvación de sus hijos. Con frecuencia creen que el asistir a la iglesia una vez a la semana y ponerlos en manos de los directores de ministerio infantil, asegurará la salvación de los niños. </a:t>
            </a:r>
            <a:endParaRPr lang="en-US" dirty="0">
              <a:solidFill>
                <a:schemeClr val="accent3">
                  <a:lumMod val="75000"/>
                </a:schemeClr>
              </a:solidFill>
            </a:endParaRPr>
          </a:p>
          <a:p>
            <a:pPr marL="68580" indent="0">
              <a:buNone/>
            </a:pPr>
            <a:r>
              <a:rPr lang="es-ES_tradnl" dirty="0"/>
              <a:t>	</a:t>
            </a:r>
            <a:endParaRPr lang="en-US" dirty="0"/>
          </a:p>
          <a:p>
            <a:pPr marL="68580" indent="0">
              <a:buNone/>
            </a:pPr>
            <a:endParaRPr lang="es-PE" dirty="0"/>
          </a:p>
        </p:txBody>
      </p:sp>
    </p:spTree>
    <p:extLst>
      <p:ext uri="{BB962C8B-B14F-4D97-AF65-F5344CB8AC3E}">
        <p14:creationId xmlns:p14="http://schemas.microsoft.com/office/powerpoint/2010/main" xmlns="" val="22371068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62000"/>
            <a:ext cx="7848600" cy="5486400"/>
          </a:xfrm>
        </p:spPr>
        <p:txBody>
          <a:bodyPr/>
          <a:lstStyle/>
          <a:p>
            <a:pPr marL="68580" indent="0">
              <a:buNone/>
            </a:pPr>
            <a:r>
              <a:rPr lang="es-ES_tradnl" b="1" dirty="0">
                <a:solidFill>
                  <a:schemeClr val="accent3">
                    <a:lumMod val="75000"/>
                  </a:schemeClr>
                </a:solidFill>
              </a:rPr>
              <a:t>Tiempo a solas con Dios </a:t>
            </a:r>
            <a:endParaRPr lang="en-US" dirty="0">
              <a:solidFill>
                <a:schemeClr val="accent3">
                  <a:lumMod val="75000"/>
                </a:schemeClr>
              </a:solidFill>
            </a:endParaRPr>
          </a:p>
          <a:p>
            <a:pPr marL="68580" indent="0">
              <a:buNone/>
            </a:pPr>
            <a:r>
              <a:rPr lang="es-ES_tradnl" dirty="0">
                <a:solidFill>
                  <a:schemeClr val="accent3">
                    <a:lumMod val="75000"/>
                  </a:schemeClr>
                </a:solidFill>
              </a:rPr>
              <a:t> </a:t>
            </a:r>
            <a:endParaRPr lang="en-US" dirty="0">
              <a:solidFill>
                <a:schemeClr val="accent3">
                  <a:lumMod val="75000"/>
                </a:schemeClr>
              </a:solidFill>
            </a:endParaRPr>
          </a:p>
          <a:p>
            <a:pPr lvl="0"/>
            <a:r>
              <a:rPr lang="es-ES_tradnl" dirty="0">
                <a:solidFill>
                  <a:schemeClr val="accent3">
                    <a:lumMod val="75000"/>
                  </a:schemeClr>
                </a:solidFill>
              </a:rPr>
              <a:t>Conexión con su Palabra</a:t>
            </a:r>
            <a:endParaRPr lang="en-US" dirty="0">
              <a:solidFill>
                <a:schemeClr val="accent3">
                  <a:lumMod val="75000"/>
                </a:schemeClr>
              </a:solidFill>
            </a:endParaRPr>
          </a:p>
          <a:p>
            <a:pPr lvl="0"/>
            <a:r>
              <a:rPr lang="es-ES_tradnl" dirty="0">
                <a:solidFill>
                  <a:schemeClr val="accent3">
                    <a:lumMod val="75000"/>
                  </a:schemeClr>
                </a:solidFill>
              </a:rPr>
              <a:t>¿Qué significa eso para mí hoy?</a:t>
            </a:r>
            <a:endParaRPr lang="en-US" dirty="0">
              <a:solidFill>
                <a:schemeClr val="accent3">
                  <a:lumMod val="75000"/>
                </a:schemeClr>
              </a:solidFill>
            </a:endParaRPr>
          </a:p>
          <a:p>
            <a:pPr lvl="0"/>
            <a:r>
              <a:rPr lang="es-ES_tradnl" dirty="0">
                <a:solidFill>
                  <a:schemeClr val="accent3">
                    <a:lumMod val="75000"/>
                  </a:schemeClr>
                </a:solidFill>
              </a:rPr>
              <a:t>Orar la  Palabra</a:t>
            </a:r>
            <a:endParaRPr lang="en-US" dirty="0">
              <a:solidFill>
                <a:schemeClr val="accent3">
                  <a:lumMod val="75000"/>
                </a:schemeClr>
              </a:solidFill>
            </a:endParaRPr>
          </a:p>
          <a:p>
            <a:pPr lvl="0"/>
            <a:r>
              <a:rPr lang="es-ES_tradnl" dirty="0">
                <a:solidFill>
                  <a:schemeClr val="accent3">
                    <a:lumMod val="75000"/>
                  </a:schemeClr>
                </a:solidFill>
              </a:rPr>
              <a:t>Aplicación a la vida real</a:t>
            </a:r>
            <a:endParaRPr lang="en-US" dirty="0">
              <a:solidFill>
                <a:schemeClr val="accent3">
                  <a:lumMod val="75000"/>
                </a:schemeClr>
              </a:solidFill>
            </a:endParaRPr>
          </a:p>
          <a:p>
            <a:pPr marL="68580" indent="0">
              <a:buNone/>
            </a:pPr>
            <a:endParaRPr lang="es-PE" dirty="0">
              <a:solidFill>
                <a:schemeClr val="accent3">
                  <a:lumMod val="75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105400" y="3352800"/>
            <a:ext cx="3219450" cy="2898930"/>
          </a:xfrm>
          <a:prstGeom prst="rect">
            <a:avLst/>
          </a:prstGeom>
        </p:spPr>
      </p:pic>
    </p:spTree>
    <p:extLst>
      <p:ext uri="{BB962C8B-B14F-4D97-AF65-F5344CB8AC3E}">
        <p14:creationId xmlns:p14="http://schemas.microsoft.com/office/powerpoint/2010/main" xmlns="" val="37396807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838200"/>
            <a:ext cx="7696200" cy="5486400"/>
          </a:xfrm>
        </p:spPr>
        <p:txBody>
          <a:bodyPr>
            <a:normAutofit fontScale="85000" lnSpcReduction="20000"/>
          </a:bodyPr>
          <a:lstStyle/>
          <a:p>
            <a:pPr marL="68580" indent="0">
              <a:buNone/>
            </a:pPr>
            <a:r>
              <a:rPr lang="es-ES_tradnl" dirty="0" smtClean="0">
                <a:solidFill>
                  <a:schemeClr val="accent3">
                    <a:lumMod val="75000"/>
                  </a:schemeClr>
                </a:solidFill>
              </a:rPr>
              <a:t>La </a:t>
            </a:r>
            <a:r>
              <a:rPr lang="es-ES_tradnl" dirty="0">
                <a:solidFill>
                  <a:schemeClr val="accent3">
                    <a:lumMod val="75000"/>
                  </a:schemeClr>
                </a:solidFill>
              </a:rPr>
              <a:t>importancia de ayudar a nuestros hijos a ver que la Biblia tiene poder y que es para nuestra instrucción y corrección, señalando el buen camino y ayudándonos a ver en dónde nos hemos equivocado, debe ser nuestra primera preocupación. Cuando estudiamos la Biblia, necesitamos preguntarnos constantemente: “¿Qué me está diciendo Dios hoy?” “¿Qué lecciones podemos aprender de esto?”</a:t>
            </a:r>
            <a:endParaRPr lang="en-US" dirty="0">
              <a:solidFill>
                <a:schemeClr val="accent3">
                  <a:lumMod val="75000"/>
                </a:schemeClr>
              </a:solidFill>
            </a:endParaRPr>
          </a:p>
          <a:p>
            <a:pPr marL="68580" indent="0">
              <a:buNone/>
            </a:pPr>
            <a:r>
              <a:rPr lang="es-ES_tradnl" dirty="0">
                <a:solidFill>
                  <a:schemeClr val="accent3">
                    <a:lumMod val="75000"/>
                  </a:schemeClr>
                </a:solidFill>
              </a:rPr>
              <a:t> </a:t>
            </a:r>
            <a:endParaRPr lang="en-US" dirty="0">
              <a:solidFill>
                <a:schemeClr val="accent3">
                  <a:lumMod val="75000"/>
                </a:schemeClr>
              </a:solidFill>
            </a:endParaRPr>
          </a:p>
          <a:p>
            <a:endParaRPr lang="es-ES_tradnl" dirty="0" smtClean="0">
              <a:solidFill>
                <a:schemeClr val="accent3">
                  <a:lumMod val="75000"/>
                </a:schemeClr>
              </a:solidFill>
            </a:endParaRPr>
          </a:p>
          <a:p>
            <a:pPr marL="68580" indent="0">
              <a:buNone/>
            </a:pPr>
            <a:r>
              <a:rPr lang="es-ES_tradnl" dirty="0" smtClean="0">
                <a:solidFill>
                  <a:schemeClr val="accent3">
                    <a:lumMod val="75000"/>
                  </a:schemeClr>
                </a:solidFill>
              </a:rPr>
              <a:t>Entonces </a:t>
            </a:r>
            <a:r>
              <a:rPr lang="es-ES_tradnl" dirty="0">
                <a:solidFill>
                  <a:schemeClr val="accent3">
                    <a:lumMod val="75000"/>
                  </a:schemeClr>
                </a:solidFill>
              </a:rPr>
              <a:t>podemos usar la palabra de Dios en oración; tomando gemas de los versículos y convirtiéndolos en oraciones. Por ejemplo: “Señor, tú prometiste que nada es demasiado difícil para ti (Génesis 18.14),así que queremos reclamar para nosotros esta promesa mientras Lily enfrenta al bravucón de su clase que la atormenta todos los días en la escuela. Dale el valor que le diste a Caleb y a Josué. Confiamos en tu promesa de que nos ayudarás a ser fuertes y a tener valor (Josué 1:6), porque tú estás de nuestra parte”. Nuestros hijos necesitan aprender que la Biblia es poderosa y relevante en nuestra vida diaria.</a:t>
            </a:r>
            <a:endParaRPr lang="en-US" dirty="0">
              <a:solidFill>
                <a:schemeClr val="accent3">
                  <a:lumMod val="75000"/>
                </a:schemeClr>
              </a:solidFill>
            </a:endParaRPr>
          </a:p>
          <a:p>
            <a:pPr marL="68580" indent="0">
              <a:buNone/>
            </a:pPr>
            <a:endParaRPr lang="es-PE" dirty="0"/>
          </a:p>
        </p:txBody>
      </p:sp>
    </p:spTree>
    <p:extLst>
      <p:ext uri="{BB962C8B-B14F-4D97-AF65-F5344CB8AC3E}">
        <p14:creationId xmlns:p14="http://schemas.microsoft.com/office/powerpoint/2010/main" xmlns="" val="334573494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838200"/>
            <a:ext cx="7696200" cy="5486400"/>
          </a:xfrm>
        </p:spPr>
        <p:txBody>
          <a:bodyPr>
            <a:normAutofit fontScale="92500"/>
          </a:bodyPr>
          <a:lstStyle/>
          <a:p>
            <a:pPr marL="68580" indent="0" algn="ctr">
              <a:buNone/>
            </a:pPr>
            <a:r>
              <a:rPr lang="es-ES_tradnl" b="1" dirty="0">
                <a:solidFill>
                  <a:schemeClr val="accent3">
                    <a:lumMod val="75000"/>
                  </a:schemeClr>
                </a:solidFill>
              </a:rPr>
              <a:t>Clavando hondo la raíz en la palabra de Dios y la </a:t>
            </a:r>
            <a:r>
              <a:rPr lang="es-ES_tradnl" b="1" dirty="0" smtClean="0">
                <a:solidFill>
                  <a:schemeClr val="accent3">
                    <a:lumMod val="75000"/>
                  </a:schemeClr>
                </a:solidFill>
              </a:rPr>
              <a:t>oración</a:t>
            </a:r>
            <a:endParaRPr lang="en-US" dirty="0">
              <a:solidFill>
                <a:schemeClr val="accent3">
                  <a:lumMod val="75000"/>
                </a:schemeClr>
              </a:solidFill>
            </a:endParaRPr>
          </a:p>
          <a:p>
            <a:pPr marL="68580" indent="0" algn="ctr">
              <a:buNone/>
            </a:pPr>
            <a:r>
              <a:rPr lang="es-ES_tradnl" b="1" dirty="0">
                <a:solidFill>
                  <a:schemeClr val="accent3">
                    <a:lumMod val="75000"/>
                  </a:schemeClr>
                </a:solidFill>
              </a:rPr>
              <a:t> </a:t>
            </a:r>
            <a:r>
              <a:rPr lang="es-ES_tradnl" sz="1900" b="1" i="1" dirty="0" smtClean="0">
                <a:solidFill>
                  <a:schemeClr val="accent3">
                    <a:lumMod val="75000"/>
                  </a:schemeClr>
                </a:solidFill>
              </a:rPr>
              <a:t>“</a:t>
            </a:r>
            <a:r>
              <a:rPr lang="es-ES_tradnl" sz="1900" i="1" dirty="0">
                <a:solidFill>
                  <a:schemeClr val="accent3">
                    <a:lumMod val="75000"/>
                  </a:schemeClr>
                </a:solidFill>
              </a:rPr>
              <a:t>El lirio hunde sus raíces muy hondo por debajo de la superficie de la basura y el cieno y, a través de su tallo poroso absorbe esas propiedades que le ayudarán en su desarrollo y produce una flor impecable que yace pura en el seno del lago. Tenía conexión con la arena que estaba muy por debajo de la superficie, y de ella extraía la sustancia que le permitía desarrollar... su hermosura”</a:t>
            </a:r>
            <a:r>
              <a:rPr lang="es-ES_tradnl" dirty="0">
                <a:solidFill>
                  <a:schemeClr val="accent3">
                    <a:lumMod val="75000"/>
                  </a:schemeClr>
                </a:solidFill>
              </a:rPr>
              <a:t> </a:t>
            </a:r>
            <a:r>
              <a:rPr lang="es-ES_tradnl" sz="1900" dirty="0">
                <a:solidFill>
                  <a:schemeClr val="accent3">
                    <a:lumMod val="75000"/>
                  </a:schemeClr>
                </a:solidFill>
              </a:rPr>
              <a:t>ATO 116.</a:t>
            </a:r>
            <a:endParaRPr lang="en-US" sz="1900" dirty="0">
              <a:solidFill>
                <a:schemeClr val="accent3">
                  <a:lumMod val="75000"/>
                </a:schemeClr>
              </a:solidFill>
            </a:endParaRPr>
          </a:p>
          <a:p>
            <a:pPr marL="68580" indent="0">
              <a:buNone/>
            </a:pPr>
            <a:endParaRPr lang="es-ES_tradnl" dirty="0" smtClean="0">
              <a:solidFill>
                <a:schemeClr val="accent3">
                  <a:lumMod val="75000"/>
                </a:schemeClr>
              </a:solidFill>
            </a:endParaRPr>
          </a:p>
          <a:p>
            <a:pPr marL="68580" indent="0">
              <a:buNone/>
            </a:pPr>
            <a:r>
              <a:rPr lang="es-ES_tradnl" dirty="0" smtClean="0">
                <a:solidFill>
                  <a:schemeClr val="accent3">
                    <a:lumMod val="75000"/>
                  </a:schemeClr>
                </a:solidFill>
              </a:rPr>
              <a:t>En </a:t>
            </a:r>
            <a:r>
              <a:rPr lang="es-ES_tradnl" dirty="0">
                <a:solidFill>
                  <a:schemeClr val="accent3">
                    <a:lumMod val="75000"/>
                  </a:schemeClr>
                </a:solidFill>
              </a:rPr>
              <a:t>un mundo que se aleja más y más de la imagen de Dios, necesitamos beber hondamente de la palabra de Dios para asegurarnos que podemos ser como los lirios cuya pureza contrasta increíblemente con la contaminación del pecado que nos rodea.</a:t>
            </a:r>
            <a:endParaRPr lang="en-US" dirty="0">
              <a:solidFill>
                <a:schemeClr val="accent3">
                  <a:lumMod val="75000"/>
                </a:schemeClr>
              </a:solidFill>
            </a:endParaRPr>
          </a:p>
          <a:p>
            <a:r>
              <a:rPr lang="es-ES_tradnl" b="1" dirty="0">
                <a:solidFill>
                  <a:schemeClr val="accent3">
                    <a:lumMod val="75000"/>
                  </a:schemeClr>
                </a:solidFill>
              </a:rPr>
              <a:t> </a:t>
            </a:r>
            <a:endParaRPr lang="en-US" dirty="0">
              <a:solidFill>
                <a:schemeClr val="accent3">
                  <a:lumMod val="75000"/>
                </a:schemeClr>
              </a:solidFill>
            </a:endParaRPr>
          </a:p>
          <a:p>
            <a:pPr marL="68580" indent="0">
              <a:buNone/>
            </a:pPr>
            <a:endParaRPr lang="es-PE" dirty="0"/>
          </a:p>
        </p:txBody>
      </p:sp>
    </p:spTree>
    <p:extLst>
      <p:ext uri="{BB962C8B-B14F-4D97-AF65-F5344CB8AC3E}">
        <p14:creationId xmlns:p14="http://schemas.microsoft.com/office/powerpoint/2010/main" xmlns="" val="28571092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838200"/>
            <a:ext cx="7696200" cy="5486400"/>
          </a:xfrm>
        </p:spPr>
        <p:txBody>
          <a:bodyPr/>
          <a:lstStyle/>
          <a:p>
            <a:pPr marL="68580" indent="0">
              <a:buNone/>
            </a:pPr>
            <a:r>
              <a:rPr lang="es-ES_tradnl" b="1" dirty="0">
                <a:solidFill>
                  <a:schemeClr val="accent3">
                    <a:lumMod val="75000"/>
                  </a:schemeClr>
                </a:solidFill>
              </a:rPr>
              <a:t>Oración</a:t>
            </a:r>
            <a:endParaRPr lang="en-US" dirty="0">
              <a:solidFill>
                <a:schemeClr val="accent3">
                  <a:lumMod val="75000"/>
                </a:schemeClr>
              </a:solidFill>
            </a:endParaRPr>
          </a:p>
          <a:p>
            <a:pPr marL="68580" indent="0">
              <a:buNone/>
            </a:pPr>
            <a:r>
              <a:rPr lang="es-ES_tradnl" b="1" dirty="0">
                <a:solidFill>
                  <a:schemeClr val="accent3">
                    <a:lumMod val="75000"/>
                  </a:schemeClr>
                </a:solidFill>
              </a:rPr>
              <a:t> </a:t>
            </a:r>
            <a:r>
              <a:rPr lang="es-ES_tradnl" sz="2000" dirty="0" smtClean="0">
                <a:solidFill>
                  <a:schemeClr val="accent3">
                    <a:lumMod val="75000"/>
                  </a:schemeClr>
                </a:solidFill>
              </a:rPr>
              <a:t>De </a:t>
            </a:r>
            <a:r>
              <a:rPr lang="es-ES_tradnl" sz="2000" dirty="0">
                <a:solidFill>
                  <a:schemeClr val="accent3">
                    <a:lumMod val="75000"/>
                  </a:schemeClr>
                </a:solidFill>
              </a:rPr>
              <a:t>mañana y de noche, los padres cristianos, a través de la oración ferviente y perseverante, forman un cerco en derredor de sus hijos. Deben instruirlos pacientemente y enseñarles bondadosa e incansablemente cómo vivir, a fin de agradar a Dios.</a:t>
            </a:r>
            <a:endParaRPr lang="en-US" sz="2000" dirty="0">
              <a:solidFill>
                <a:schemeClr val="accent3">
                  <a:lumMod val="75000"/>
                </a:schemeClr>
              </a:solidFill>
            </a:endParaRPr>
          </a:p>
          <a:p>
            <a:pPr marL="68580" indent="0">
              <a:buNone/>
            </a:pPr>
            <a:r>
              <a:rPr lang="es-ES_tradnl" sz="2000" dirty="0">
                <a:solidFill>
                  <a:schemeClr val="accent3">
                    <a:lumMod val="75000"/>
                  </a:schemeClr>
                </a:solidFill>
              </a:rPr>
              <a:t> </a:t>
            </a:r>
            <a:endParaRPr lang="en-US" sz="2000" dirty="0">
              <a:solidFill>
                <a:schemeClr val="accent3">
                  <a:lumMod val="75000"/>
                </a:schemeClr>
              </a:solidFill>
            </a:endParaRPr>
          </a:p>
          <a:p>
            <a:pPr marL="68580" indent="0">
              <a:buNone/>
            </a:pPr>
            <a:r>
              <a:rPr lang="es-ES_tradnl" sz="2000" dirty="0">
                <a:solidFill>
                  <a:schemeClr val="accent3">
                    <a:lumMod val="75000"/>
                  </a:schemeClr>
                </a:solidFill>
              </a:rPr>
              <a:t>Los padres pueden comenzar aquí en su jornada espiritual, orando fervientemente por cada hijo cada día, algunas veces varias veces al día, al enfrentar desafíos en su vida infantil.</a:t>
            </a:r>
            <a:endParaRPr lang="en-US" sz="2000" dirty="0">
              <a:solidFill>
                <a:schemeClr val="accent3">
                  <a:lumMod val="75000"/>
                </a:schemeClr>
              </a:solidFill>
            </a:endParaRPr>
          </a:p>
          <a:p>
            <a:pPr marL="68580" indent="0">
              <a:buNone/>
            </a:pPr>
            <a:endParaRPr lang="es-PE" dirty="0">
              <a:solidFill>
                <a:schemeClr val="accent3">
                  <a:lumMod val="75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553200" y="4343400"/>
            <a:ext cx="1892548" cy="2085556"/>
          </a:xfrm>
          <a:prstGeom prst="rect">
            <a:avLst/>
          </a:prstGeom>
        </p:spPr>
      </p:pic>
    </p:spTree>
    <p:extLst>
      <p:ext uri="{BB962C8B-B14F-4D97-AF65-F5344CB8AC3E}">
        <p14:creationId xmlns:p14="http://schemas.microsoft.com/office/powerpoint/2010/main" xmlns="" val="39773988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838200"/>
            <a:ext cx="7696200" cy="5486400"/>
          </a:xfrm>
        </p:spPr>
        <p:txBody>
          <a:bodyPr>
            <a:normAutofit fontScale="92500" lnSpcReduction="10000"/>
          </a:bodyPr>
          <a:lstStyle/>
          <a:p>
            <a:pPr marL="68580" indent="0" algn="ctr">
              <a:buNone/>
            </a:pPr>
            <a:r>
              <a:rPr lang="es-ES_tradnl" sz="1900" i="1" dirty="0">
                <a:solidFill>
                  <a:schemeClr val="accent3">
                    <a:lumMod val="75000"/>
                  </a:schemeClr>
                </a:solidFill>
              </a:rPr>
              <a:t>“Sigan los [niños] su ejemplo y busquen a la hora del amanecer y del crepúsculo un momento de quietud para tener comunión con su Padre celestial. Si nuestros hijos pudiesen aprender estas lecciones en el alba de su vida, ¡qué frescura y poder, qué gozo y dulzura habría en su existencia</a:t>
            </a:r>
            <a:r>
              <a:rPr lang="es-ES_tradnl" sz="1900" i="1" dirty="0" smtClean="0">
                <a:solidFill>
                  <a:schemeClr val="accent3">
                    <a:lumMod val="75000"/>
                  </a:schemeClr>
                </a:solidFill>
              </a:rPr>
              <a:t>!”</a:t>
            </a:r>
          </a:p>
          <a:p>
            <a:pPr marL="68580" indent="0" algn="ctr">
              <a:buNone/>
            </a:pPr>
            <a:r>
              <a:rPr lang="es-ES_tradnl" sz="1900" i="1" dirty="0" smtClean="0">
                <a:solidFill>
                  <a:schemeClr val="accent3">
                    <a:lumMod val="75000"/>
                  </a:schemeClr>
                </a:solidFill>
              </a:rPr>
              <a:t> </a:t>
            </a:r>
            <a:r>
              <a:rPr lang="es-ES_tradnl" sz="1900" i="1" dirty="0">
                <a:solidFill>
                  <a:schemeClr val="accent3">
                    <a:lumMod val="75000"/>
                  </a:schemeClr>
                </a:solidFill>
              </a:rPr>
              <a:t>La educación, 252, 253.</a:t>
            </a:r>
            <a:endParaRPr lang="en-US" sz="1900" i="1" dirty="0">
              <a:solidFill>
                <a:schemeClr val="accent3">
                  <a:lumMod val="75000"/>
                </a:schemeClr>
              </a:solidFill>
            </a:endParaRPr>
          </a:p>
          <a:p>
            <a:pPr marL="68580" indent="0" algn="ctr">
              <a:buNone/>
            </a:pPr>
            <a:r>
              <a:rPr lang="es-ES_tradnl" sz="1900" i="1" dirty="0">
                <a:solidFill>
                  <a:schemeClr val="accent3">
                    <a:lumMod val="75000"/>
                  </a:schemeClr>
                </a:solidFill>
              </a:rPr>
              <a:t> </a:t>
            </a:r>
            <a:endParaRPr lang="en-US" sz="1900" i="1" dirty="0">
              <a:solidFill>
                <a:schemeClr val="accent3">
                  <a:lumMod val="75000"/>
                </a:schemeClr>
              </a:solidFill>
            </a:endParaRPr>
          </a:p>
          <a:p>
            <a:pPr marL="68580" indent="0">
              <a:buNone/>
            </a:pPr>
            <a:endParaRPr lang="es-ES_tradnl" dirty="0" smtClean="0">
              <a:solidFill>
                <a:schemeClr val="accent3">
                  <a:lumMod val="75000"/>
                </a:schemeClr>
              </a:solidFill>
            </a:endParaRPr>
          </a:p>
          <a:p>
            <a:pPr marL="68580" indent="0">
              <a:buNone/>
            </a:pPr>
            <a:r>
              <a:rPr lang="es-ES_tradnl" dirty="0" smtClean="0">
                <a:solidFill>
                  <a:schemeClr val="accent3">
                    <a:lumMod val="75000"/>
                  </a:schemeClr>
                </a:solidFill>
              </a:rPr>
              <a:t>Cuando </a:t>
            </a:r>
            <a:r>
              <a:rPr lang="es-ES_tradnl" dirty="0">
                <a:solidFill>
                  <a:schemeClr val="accent3">
                    <a:lumMod val="75000"/>
                  </a:schemeClr>
                </a:solidFill>
              </a:rPr>
              <a:t>los padres tengan una vibrante vida de oración, pueden ejercer eficazmente influencia sobre sus hijos para que imiten este hábito transformador de pasar tiempo a solas con su Dios y Padre, y descubrir la paz que sobrepasa todos sus temores y problemas infantiles. Desde muy temprano en su vida, aprenderán la dulce seguridad de conocer a un Salvador personal que está siempre con nosotros al recorrer el camino de la vida.</a:t>
            </a:r>
            <a:endParaRPr lang="en-US" dirty="0">
              <a:solidFill>
                <a:schemeClr val="accent3">
                  <a:lumMod val="75000"/>
                </a:schemeClr>
              </a:solidFill>
            </a:endParaRPr>
          </a:p>
          <a:p>
            <a:pPr marL="68580" indent="0">
              <a:buNone/>
            </a:pPr>
            <a:r>
              <a:rPr lang="es-ES_tradnl" dirty="0">
                <a:solidFill>
                  <a:schemeClr val="accent3">
                    <a:lumMod val="75000"/>
                  </a:schemeClr>
                </a:solidFill>
              </a:rPr>
              <a:t> </a:t>
            </a:r>
            <a:endParaRPr lang="en-US" dirty="0">
              <a:solidFill>
                <a:schemeClr val="accent3">
                  <a:lumMod val="75000"/>
                </a:schemeClr>
              </a:solidFill>
            </a:endParaRPr>
          </a:p>
          <a:p>
            <a:pPr marL="68580" indent="0">
              <a:buNone/>
            </a:pPr>
            <a:endParaRPr lang="es-PE" dirty="0"/>
          </a:p>
        </p:txBody>
      </p:sp>
    </p:spTree>
    <p:extLst>
      <p:ext uri="{BB962C8B-B14F-4D97-AF65-F5344CB8AC3E}">
        <p14:creationId xmlns:p14="http://schemas.microsoft.com/office/powerpoint/2010/main" xmlns="" val="37094319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838200"/>
            <a:ext cx="7696200" cy="5486400"/>
          </a:xfrm>
        </p:spPr>
        <p:txBody>
          <a:bodyPr>
            <a:normAutofit fontScale="92500"/>
          </a:bodyPr>
          <a:lstStyle/>
          <a:p>
            <a:pPr marL="68580" indent="0" algn="ctr">
              <a:buNone/>
            </a:pPr>
            <a:r>
              <a:rPr lang="es-ES_tradnl" sz="2600" b="1" dirty="0"/>
              <a:t>¿</a:t>
            </a:r>
            <a:r>
              <a:rPr lang="es-ES_tradnl" sz="2600" b="1" dirty="0">
                <a:solidFill>
                  <a:schemeClr val="accent3">
                    <a:lumMod val="75000"/>
                  </a:schemeClr>
                </a:solidFill>
              </a:rPr>
              <a:t>Cómo podemos fomentar TSD (tiempo a solas con Dios) en las diferentes edades?</a:t>
            </a:r>
            <a:endParaRPr lang="en-US" sz="2600" dirty="0">
              <a:solidFill>
                <a:schemeClr val="accent3">
                  <a:lumMod val="75000"/>
                </a:schemeClr>
              </a:solidFill>
            </a:endParaRPr>
          </a:p>
          <a:p>
            <a:endParaRPr lang="en-US" dirty="0">
              <a:solidFill>
                <a:schemeClr val="accent3">
                  <a:lumMod val="75000"/>
                </a:schemeClr>
              </a:solidFill>
            </a:endParaRPr>
          </a:p>
          <a:p>
            <a:pPr lvl="4"/>
            <a:r>
              <a:rPr lang="es-ES_tradnl" sz="2200" dirty="0">
                <a:solidFill>
                  <a:schemeClr val="accent3">
                    <a:lumMod val="75000"/>
                  </a:schemeClr>
                </a:solidFill>
              </a:rPr>
              <a:t>0 a 5 años</a:t>
            </a:r>
            <a:endParaRPr lang="en-US" sz="2200" dirty="0">
              <a:solidFill>
                <a:schemeClr val="accent3">
                  <a:lumMod val="75000"/>
                </a:schemeClr>
              </a:solidFill>
            </a:endParaRPr>
          </a:p>
          <a:p>
            <a:pPr lvl="4"/>
            <a:r>
              <a:rPr lang="es-ES_tradnl" sz="2200" dirty="0">
                <a:solidFill>
                  <a:schemeClr val="accent3">
                    <a:lumMod val="75000"/>
                  </a:schemeClr>
                </a:solidFill>
              </a:rPr>
              <a:t>6 a 10 años</a:t>
            </a:r>
            <a:endParaRPr lang="en-US" sz="2200" dirty="0">
              <a:solidFill>
                <a:schemeClr val="accent3">
                  <a:lumMod val="75000"/>
                </a:schemeClr>
              </a:solidFill>
            </a:endParaRPr>
          </a:p>
          <a:p>
            <a:pPr lvl="4"/>
            <a:r>
              <a:rPr lang="es-ES_tradnl" sz="2200" dirty="0">
                <a:solidFill>
                  <a:schemeClr val="accent3">
                    <a:lumMod val="75000"/>
                  </a:schemeClr>
                </a:solidFill>
              </a:rPr>
              <a:t>11 a 15 años</a:t>
            </a:r>
            <a:endParaRPr lang="en-US" sz="2200" dirty="0">
              <a:solidFill>
                <a:schemeClr val="accent3">
                  <a:lumMod val="75000"/>
                </a:schemeClr>
              </a:solidFill>
            </a:endParaRPr>
          </a:p>
          <a:p>
            <a:pPr marL="68580" indent="0">
              <a:buNone/>
            </a:pPr>
            <a:r>
              <a:rPr lang="es-ES_tradnl" b="1" dirty="0">
                <a:solidFill>
                  <a:schemeClr val="accent3">
                    <a:lumMod val="75000"/>
                  </a:schemeClr>
                </a:solidFill>
              </a:rPr>
              <a:t> </a:t>
            </a:r>
            <a:endParaRPr lang="en-US" dirty="0">
              <a:solidFill>
                <a:schemeClr val="accent3">
                  <a:lumMod val="75000"/>
                </a:schemeClr>
              </a:solidFill>
            </a:endParaRPr>
          </a:p>
          <a:p>
            <a:pPr marL="68580" indent="0">
              <a:buNone/>
            </a:pPr>
            <a:r>
              <a:rPr lang="es-ES_tradnl" sz="2200" dirty="0">
                <a:solidFill>
                  <a:schemeClr val="accent3">
                    <a:lumMod val="75000"/>
                  </a:schemeClr>
                </a:solidFill>
              </a:rPr>
              <a:t>Se aconseja a los padres que usen diferentes enfoques al promover la práctica en sus hijos de pasar tiempo a solas con Dios. Para </a:t>
            </a:r>
            <a:r>
              <a:rPr lang="es-ES_tradnl" sz="2200" b="1" dirty="0">
                <a:solidFill>
                  <a:schemeClr val="accent3">
                    <a:lumMod val="75000"/>
                  </a:schemeClr>
                </a:solidFill>
              </a:rPr>
              <a:t>un niño muy pequeño, el tiempo a solas con Dios será más corto en comparación con el adolescente </a:t>
            </a:r>
            <a:r>
              <a:rPr lang="es-ES_tradnl" sz="2200" dirty="0">
                <a:solidFill>
                  <a:schemeClr val="accent3">
                    <a:lumMod val="75000"/>
                  </a:schemeClr>
                </a:solidFill>
              </a:rPr>
              <a:t>que tiene mucha más amplia capacidad de concentración. </a:t>
            </a:r>
            <a:r>
              <a:rPr lang="es-ES_tradnl" sz="2200" b="1" dirty="0">
                <a:solidFill>
                  <a:schemeClr val="accent3">
                    <a:lumMod val="75000"/>
                  </a:schemeClr>
                </a:solidFill>
              </a:rPr>
              <a:t>Los niños muy pequeños pueden tener tiempo a solas con Dios ayudados de sus padres o teniéndolos muy cerca mientras tanto.</a:t>
            </a:r>
            <a:endParaRPr lang="en-US" sz="2200" b="1" dirty="0">
              <a:solidFill>
                <a:schemeClr val="accent3">
                  <a:lumMod val="75000"/>
                </a:schemeClr>
              </a:solidFill>
            </a:endParaRPr>
          </a:p>
          <a:p>
            <a:pPr marL="68580" indent="0">
              <a:buNone/>
            </a:pPr>
            <a:endParaRPr lang="es-PE" dirty="0"/>
          </a:p>
        </p:txBody>
      </p:sp>
    </p:spTree>
    <p:extLst>
      <p:ext uri="{BB962C8B-B14F-4D97-AF65-F5344CB8AC3E}">
        <p14:creationId xmlns:p14="http://schemas.microsoft.com/office/powerpoint/2010/main" xmlns="" val="25055096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609600"/>
            <a:ext cx="7696200" cy="5715000"/>
          </a:xfrm>
        </p:spPr>
        <p:txBody>
          <a:bodyPr>
            <a:normAutofit/>
          </a:bodyPr>
          <a:lstStyle/>
          <a:p>
            <a:pPr marL="68580" indent="0">
              <a:buNone/>
            </a:pPr>
            <a:endParaRPr lang="es-ES_tradnl" sz="1800" dirty="0" smtClean="0"/>
          </a:p>
          <a:p>
            <a:pPr marL="68580" indent="0">
              <a:buNone/>
            </a:pPr>
            <a:endParaRPr lang="es-ES_tradnl" sz="1800" dirty="0"/>
          </a:p>
          <a:p>
            <a:pPr marL="68580" indent="0">
              <a:buNone/>
            </a:pPr>
            <a:endParaRPr lang="es-ES_tradnl" sz="1800" dirty="0" smtClean="0"/>
          </a:p>
          <a:p>
            <a:pPr marL="68580" indent="0">
              <a:buNone/>
            </a:pPr>
            <a:r>
              <a:rPr lang="es-ES_tradnl" sz="1800" b="1" dirty="0" smtClean="0">
                <a:solidFill>
                  <a:schemeClr val="accent3">
                    <a:lumMod val="75000"/>
                  </a:schemeClr>
                </a:solidFill>
              </a:rPr>
              <a:t>Una </a:t>
            </a:r>
            <a:r>
              <a:rPr lang="es-ES_tradnl" sz="1800" b="1" dirty="0">
                <a:solidFill>
                  <a:schemeClr val="accent3">
                    <a:lumMod val="75000"/>
                  </a:schemeClr>
                </a:solidFill>
              </a:rPr>
              <a:t>pequeña de dos años de edad que había sido bien instruida espiritualmente, vio la necesidad de tener su tiempo a solas con Dios cierta mañana. Su madre, una vendedora de fruta, se estaba esforzando en el puesto tratando de vender lo más posible a fin de tener tiempo en la tarde para estudiar la Biblia con una vecina. Esta pequeña niña se arrodilló en una esquina de la pequeña tienda y oró en voz alta y sin ninguna pena: “Querido Dios, ayuda a mi mami a vender mucha, mucha fruta, para que tenga tiempo de estudiar la Biblia esta tarde con tía </a:t>
            </a:r>
            <a:r>
              <a:rPr lang="es-ES_tradnl" sz="1800" b="1" dirty="0" err="1">
                <a:solidFill>
                  <a:schemeClr val="accent3">
                    <a:lumMod val="75000"/>
                  </a:schemeClr>
                </a:solidFill>
              </a:rPr>
              <a:t>Lyn</a:t>
            </a:r>
            <a:r>
              <a:rPr lang="es-ES_tradnl" sz="1800" b="1" dirty="0">
                <a:solidFill>
                  <a:schemeClr val="accent3">
                    <a:lumMod val="75000"/>
                  </a:schemeClr>
                </a:solidFill>
              </a:rPr>
              <a:t>. Por favor ayuda a la gente a comprar mucha, mucha fruta hoy. En el nombre de Jesús. Amén.”  Por supuesto, todos los que estaban en la tienda compraron más de lo que necesitaban esa mañana para que Dios recompensara la fe de esta niña.</a:t>
            </a:r>
            <a:endParaRPr lang="en-US" sz="1800" b="1" dirty="0">
              <a:solidFill>
                <a:schemeClr val="accent3">
                  <a:lumMod val="75000"/>
                </a:schemeClr>
              </a:solidFill>
            </a:endParaRPr>
          </a:p>
          <a:p>
            <a:pPr marL="68580" indent="0">
              <a:buNone/>
            </a:pPr>
            <a:endParaRPr lang="es-PE" sz="1800" b="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051964" y="4907176"/>
            <a:ext cx="2092036" cy="195082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0"/>
            <a:ext cx="2438400" cy="1623975"/>
          </a:xfrm>
          <a:prstGeom prst="rect">
            <a:avLst/>
          </a:prstGeom>
        </p:spPr>
      </p:pic>
    </p:spTree>
    <p:extLst>
      <p:ext uri="{BB962C8B-B14F-4D97-AF65-F5344CB8AC3E}">
        <p14:creationId xmlns:p14="http://schemas.microsoft.com/office/powerpoint/2010/main" xmlns="" val="155002495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62000"/>
            <a:ext cx="7848600" cy="5562600"/>
          </a:xfrm>
        </p:spPr>
        <p:txBody>
          <a:bodyPr>
            <a:normAutofit/>
          </a:bodyPr>
          <a:lstStyle/>
          <a:p>
            <a:pPr marL="68580" indent="0">
              <a:buNone/>
            </a:pPr>
            <a:r>
              <a:rPr lang="es-ES_tradnl" sz="2000" dirty="0">
                <a:solidFill>
                  <a:schemeClr val="accent3">
                    <a:lumMod val="50000"/>
                  </a:schemeClr>
                </a:solidFill>
              </a:rPr>
              <a:t>En los años de Primarios, los niños podrán leer por sí mismos la Biblia y otros materiales. Una versión sencilla de la Biblia y otros suplementos, tales como mapas digitales de la Biblia, serán de utilidad para mantener su interés en ello. Hay muchos materiales digitales disponibles en el sitio electrónico de Ministerio Infantil (</a:t>
            </a:r>
            <a:r>
              <a:rPr lang="es-ES_tradnl" sz="2000" u="sng" dirty="0">
                <a:solidFill>
                  <a:schemeClr val="accent3">
                    <a:lumMod val="50000"/>
                  </a:schemeClr>
                </a:solidFill>
                <a:hlinkClick r:id="rId2"/>
              </a:rPr>
              <a:t>www.childmin.com</a:t>
            </a:r>
            <a:r>
              <a:rPr lang="es-ES_tradnl" sz="2000" u="sng" dirty="0">
                <a:solidFill>
                  <a:schemeClr val="accent3">
                    <a:lumMod val="50000"/>
                  </a:schemeClr>
                </a:solidFill>
              </a:rPr>
              <a:t>) </a:t>
            </a:r>
            <a:r>
              <a:rPr lang="es-ES_tradnl" sz="2000" dirty="0">
                <a:solidFill>
                  <a:schemeClr val="accent3">
                    <a:lumMod val="50000"/>
                  </a:schemeClr>
                </a:solidFill>
              </a:rPr>
              <a:t>con sus emisiones vía </a:t>
            </a:r>
            <a:r>
              <a:rPr lang="es-ES_tradnl" sz="2000" dirty="0" err="1">
                <a:solidFill>
                  <a:schemeClr val="accent3">
                    <a:lumMod val="50000"/>
                  </a:schemeClr>
                </a:solidFill>
              </a:rPr>
              <a:t>Ipod</a:t>
            </a:r>
            <a:r>
              <a:rPr lang="es-ES_tradnl" sz="2000" dirty="0">
                <a:solidFill>
                  <a:schemeClr val="accent3">
                    <a:lumMod val="50000"/>
                  </a:schemeClr>
                </a:solidFill>
              </a:rPr>
              <a:t> y otros materiales y actividades útiles en esta área. Otros sitios web que puede visitar, incluyen; </a:t>
            </a:r>
            <a:r>
              <a:rPr lang="es-ES_tradnl" sz="2000" u="sng" dirty="0">
                <a:solidFill>
                  <a:schemeClr val="accent3">
                    <a:lumMod val="50000"/>
                  </a:schemeClr>
                </a:solidFill>
                <a:hlinkClick r:id="rId3"/>
              </a:rPr>
              <a:t>www.dltk-bible.com</a:t>
            </a:r>
            <a:r>
              <a:rPr lang="es-ES_tradnl" sz="2000" dirty="0">
                <a:solidFill>
                  <a:schemeClr val="accent3">
                    <a:lumMod val="50000"/>
                  </a:schemeClr>
                </a:solidFill>
              </a:rPr>
              <a:t>; </a:t>
            </a:r>
            <a:r>
              <a:rPr lang="es-ES_tradnl" sz="2000" u="sng" dirty="0">
                <a:solidFill>
                  <a:schemeClr val="accent3">
                    <a:lumMod val="50000"/>
                  </a:schemeClr>
                </a:solidFill>
              </a:rPr>
              <a:t>www.msscrafts.com</a:t>
            </a:r>
            <a:r>
              <a:rPr lang="es-ES_tradnl" sz="2000" dirty="0">
                <a:solidFill>
                  <a:schemeClr val="accent3">
                    <a:lumMod val="50000"/>
                  </a:schemeClr>
                </a:solidFill>
              </a:rPr>
              <a:t>; </a:t>
            </a:r>
            <a:r>
              <a:rPr lang="es-ES_tradnl" sz="2000" u="sng" dirty="0">
                <a:solidFill>
                  <a:schemeClr val="accent3">
                    <a:lumMod val="50000"/>
                  </a:schemeClr>
                </a:solidFill>
              </a:rPr>
              <a:t> </a:t>
            </a:r>
            <a:r>
              <a:rPr lang="es-ES_tradnl" sz="2000" u="sng" dirty="0">
                <a:solidFill>
                  <a:schemeClr val="accent3">
                    <a:lumMod val="50000"/>
                  </a:schemeClr>
                </a:solidFill>
                <a:hlinkClick r:id="rId4"/>
              </a:rPr>
              <a:t>www.akidsheart.com(bible/bible.htm</a:t>
            </a:r>
            <a:r>
              <a:rPr lang="es-ES_tradnl" sz="2000" u="sng" dirty="0">
                <a:solidFill>
                  <a:schemeClr val="accent3">
                    <a:lumMod val="50000"/>
                  </a:schemeClr>
                </a:solidFill>
              </a:rPr>
              <a:t>; </a:t>
            </a:r>
            <a:r>
              <a:rPr lang="es-ES_tradnl" sz="2000" u="sng" dirty="0">
                <a:solidFill>
                  <a:schemeClr val="accent3">
                    <a:lumMod val="75000"/>
                  </a:schemeClr>
                </a:solidFill>
                <a:hlinkClick r:id="rId5"/>
              </a:rPr>
              <a:t>www.kidssundayschool.com</a:t>
            </a:r>
            <a:r>
              <a:rPr lang="es-ES_tradnl" sz="2000" u="sng" dirty="0">
                <a:solidFill>
                  <a:schemeClr val="accent3">
                    <a:lumMod val="75000"/>
                  </a:schemeClr>
                </a:solidFill>
              </a:rPr>
              <a:t>.</a:t>
            </a:r>
            <a:endParaRPr lang="en-US" sz="2000" dirty="0">
              <a:solidFill>
                <a:schemeClr val="accent3">
                  <a:lumMod val="75000"/>
                </a:schemeClr>
              </a:solidFill>
            </a:endParaRPr>
          </a:p>
          <a:p>
            <a:pPr marL="68580" indent="0">
              <a:buNone/>
            </a:pPr>
            <a:endParaRPr lang="es-PE" sz="2000" dirty="0"/>
          </a:p>
        </p:txBody>
      </p:sp>
      <p:pic>
        <p:nvPicPr>
          <p:cNvPr id="4" name="Picture 3"/>
          <p:cNvPicPr>
            <a:picLocks noChangeAspect="1"/>
          </p:cNvPicPr>
          <p:nvPr/>
        </p:nvPicPr>
        <p:blipFill>
          <a:blip r:embed="rId6" cstate="print">
            <a:extLst>
              <a:ext uri="{28A0092B-C50C-407E-A947-70E740481C1C}">
                <a14:useLocalDpi xmlns:a14="http://schemas.microsoft.com/office/drawing/2010/main" xmlns="" val="0"/>
              </a:ext>
            </a:extLst>
          </a:blip>
          <a:stretch>
            <a:fillRect/>
          </a:stretch>
        </p:blipFill>
        <p:spPr>
          <a:xfrm>
            <a:off x="4953000" y="4066308"/>
            <a:ext cx="3733800" cy="2482977"/>
          </a:xfrm>
          <a:prstGeom prst="rect">
            <a:avLst/>
          </a:prstGeom>
        </p:spPr>
      </p:pic>
    </p:spTree>
    <p:extLst>
      <p:ext uri="{BB962C8B-B14F-4D97-AF65-F5344CB8AC3E}">
        <p14:creationId xmlns:p14="http://schemas.microsoft.com/office/powerpoint/2010/main" xmlns="" val="27339191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762000"/>
            <a:ext cx="7696200" cy="5486400"/>
          </a:xfrm>
        </p:spPr>
        <p:txBody>
          <a:bodyPr>
            <a:normAutofit/>
          </a:bodyPr>
          <a:lstStyle/>
          <a:p>
            <a:pPr marL="68580" indent="0">
              <a:buNone/>
            </a:pPr>
            <a:endParaRPr lang="es-ES_tradnl" sz="2000" dirty="0" smtClean="0"/>
          </a:p>
          <a:p>
            <a:pPr marL="68580" indent="0">
              <a:buNone/>
            </a:pPr>
            <a:r>
              <a:rPr lang="es-ES_tradnl" sz="2000" dirty="0" smtClean="0">
                <a:solidFill>
                  <a:schemeClr val="accent3">
                    <a:lumMod val="75000"/>
                  </a:schemeClr>
                </a:solidFill>
              </a:rPr>
              <a:t>Se </a:t>
            </a:r>
            <a:r>
              <a:rPr lang="es-ES_tradnl" sz="2000" dirty="0">
                <a:solidFill>
                  <a:schemeClr val="accent3">
                    <a:lumMod val="75000"/>
                  </a:schemeClr>
                </a:solidFill>
              </a:rPr>
              <a:t>animará a los jovencitos </a:t>
            </a:r>
            <a:r>
              <a:rPr lang="es-ES_tradnl" sz="2000" b="1" dirty="0">
                <a:solidFill>
                  <a:schemeClr val="accent3">
                    <a:lumMod val="75000"/>
                  </a:schemeClr>
                </a:solidFill>
              </a:rPr>
              <a:t>de 11 a 15 años a leer ampliamente, hacer preguntas acerca de la Biblia, jugar juegos bíblicos, conectarse en línea con otros jovencitos para comentar sobre la lección semanal, etc.</a:t>
            </a:r>
            <a:r>
              <a:rPr lang="es-ES_tradnl" sz="2000" dirty="0">
                <a:solidFill>
                  <a:schemeClr val="accent3">
                    <a:lumMod val="75000"/>
                  </a:schemeClr>
                </a:solidFill>
              </a:rPr>
              <a:t> Se les puede desafiar a enseñarles a los niños más pequeños un estudio bíblico en particular; y para hacerlo, ellos mismos deberán estar bien preparados. Este tiempo a solas con Dios será más significativo al ver sus oraciones contestadas y sentir la presencia de Dios y su dirección</a:t>
            </a:r>
            <a:r>
              <a:rPr lang="es-ES_tradnl" sz="2000" b="1" dirty="0">
                <a:solidFill>
                  <a:schemeClr val="accent3">
                    <a:lumMod val="75000"/>
                  </a:schemeClr>
                </a:solidFill>
              </a:rPr>
              <a:t>. Los padres necesitan entrar frecuentemente en conversación con ellos con respecto a sus oraciones contestadas y su jornada espiritual. </a:t>
            </a:r>
            <a:r>
              <a:rPr lang="es-ES_tradnl" sz="2000" dirty="0">
                <a:solidFill>
                  <a:schemeClr val="accent3">
                    <a:lumMod val="75000"/>
                  </a:schemeClr>
                </a:solidFill>
              </a:rPr>
              <a:t>Tal vez tengan preguntas que sorprendan a los padres, pero éstos  pueden siempre ayudarlos a ponerse en contacto con alguna autoridad para encontrar las respuestas si ellos no las tienen.</a:t>
            </a:r>
            <a:endParaRPr lang="en-US" sz="2000" dirty="0">
              <a:solidFill>
                <a:schemeClr val="accent3">
                  <a:lumMod val="75000"/>
                </a:schemeClr>
              </a:solidFill>
            </a:endParaRPr>
          </a:p>
          <a:p>
            <a:r>
              <a:rPr lang="es-ES_tradnl" sz="2000" dirty="0">
                <a:solidFill>
                  <a:schemeClr val="accent3">
                    <a:lumMod val="75000"/>
                  </a:schemeClr>
                </a:solidFill>
              </a:rPr>
              <a:t> </a:t>
            </a:r>
            <a:endParaRPr lang="en-US" sz="2000" dirty="0">
              <a:solidFill>
                <a:schemeClr val="accent3">
                  <a:lumMod val="75000"/>
                </a:schemeClr>
              </a:solidFill>
            </a:endParaRPr>
          </a:p>
          <a:p>
            <a:pPr marL="68580" indent="0">
              <a:buNone/>
            </a:pPr>
            <a:endParaRPr lang="es-PE" sz="2000" dirty="0"/>
          </a:p>
        </p:txBody>
      </p:sp>
    </p:spTree>
    <p:extLst>
      <p:ext uri="{BB962C8B-B14F-4D97-AF65-F5344CB8AC3E}">
        <p14:creationId xmlns:p14="http://schemas.microsoft.com/office/powerpoint/2010/main" xmlns="" val="30966953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838200"/>
            <a:ext cx="7772400" cy="5486400"/>
          </a:xfrm>
        </p:spPr>
        <p:txBody>
          <a:bodyPr/>
          <a:lstStyle/>
          <a:p>
            <a:pPr marL="68580" indent="0">
              <a:buNone/>
            </a:pPr>
            <a:r>
              <a:rPr lang="es-ES_tradnl" sz="2000" dirty="0">
                <a:solidFill>
                  <a:schemeClr val="accent3">
                    <a:lumMod val="75000"/>
                  </a:schemeClr>
                </a:solidFill>
              </a:rPr>
              <a:t>Es a esta edad que los niños deben ser guiados a decidirse por Cristo. Algunos lo hacen desde los 7 u 8 años de edad. Aunque generalmente no se alienta demasiado el bautismo de niños pequeños en muchas de las iglesias en Asia, este compromiso necesita tomarse en serio y reconocerse. Tal vez una simple ceremonia de compromiso puede sellar esta decisión y se puede entonces hacer arreglos con el pastor para comenzar una serie de estudios bíblicos que lleven eventualmente al bautismo.</a:t>
            </a:r>
            <a:endParaRPr lang="en-US" sz="2000" dirty="0">
              <a:solidFill>
                <a:schemeClr val="accent3">
                  <a:lumMod val="75000"/>
                </a:schemeClr>
              </a:solidFill>
            </a:endParaRPr>
          </a:p>
          <a:p>
            <a:pPr marL="68580" indent="0">
              <a:buNone/>
            </a:pPr>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56579" y="3657600"/>
            <a:ext cx="2116439" cy="2819399"/>
          </a:xfrm>
          <a:prstGeom prst="rect">
            <a:avLst/>
          </a:prstGeom>
        </p:spPr>
      </p:pic>
    </p:spTree>
    <p:extLst>
      <p:ext uri="{BB962C8B-B14F-4D97-AF65-F5344CB8AC3E}">
        <p14:creationId xmlns:p14="http://schemas.microsoft.com/office/powerpoint/2010/main" xmlns="" val="31109997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62000"/>
            <a:ext cx="7338508" cy="5257800"/>
          </a:xfrm>
        </p:spPr>
        <p:txBody>
          <a:bodyPr/>
          <a:lstStyle/>
          <a:p>
            <a:pPr marL="68580" indent="0">
              <a:buNone/>
            </a:pPr>
            <a:r>
              <a:rPr lang="es-ES_tradnl" sz="2000" dirty="0">
                <a:solidFill>
                  <a:schemeClr val="accent3">
                    <a:lumMod val="75000"/>
                  </a:schemeClr>
                </a:solidFill>
              </a:rPr>
              <a:t>Sin embargo, las estadísticas están </a:t>
            </a:r>
            <a:r>
              <a:rPr lang="es-ES_tradnl" sz="2000" dirty="0" smtClean="0">
                <a:solidFill>
                  <a:schemeClr val="accent3">
                    <a:lumMod val="75000"/>
                  </a:schemeClr>
                </a:solidFill>
              </a:rPr>
              <a:t>revelando algunas </a:t>
            </a:r>
            <a:r>
              <a:rPr lang="es-ES_tradnl" sz="2000" dirty="0">
                <a:solidFill>
                  <a:schemeClr val="accent3">
                    <a:lumMod val="75000"/>
                  </a:schemeClr>
                </a:solidFill>
              </a:rPr>
              <a:t>situaciones que nos hacen temblar, prevalecientes en las iglesias cristianas de todo el mundo. Estas estadísticas nos dicen que si no despertamos y nos damos cuenta de la situación, muy pronto nuestras iglesias morirán de muerte natural; no habrá futuro para nosotros si no actuamos hoy. El problema es serio</a:t>
            </a:r>
            <a:r>
              <a:rPr lang="es-ES_tradnl" sz="2000" b="1" dirty="0">
                <a:solidFill>
                  <a:schemeClr val="accent3">
                    <a:lumMod val="75000"/>
                  </a:schemeClr>
                </a:solidFill>
              </a:rPr>
              <a:t>, ¡la iglesia está en crisis!</a:t>
            </a:r>
            <a:endParaRPr lang="en-US" sz="2000" b="1" dirty="0">
              <a:solidFill>
                <a:schemeClr val="accent3">
                  <a:lumMod val="75000"/>
                </a:schemeClr>
              </a:solidFill>
            </a:endParaRPr>
          </a:p>
          <a:p>
            <a:pPr marL="68580" indent="0">
              <a:buNone/>
            </a:pPr>
            <a:r>
              <a:rPr lang="es-ES_tradnl" sz="2000" b="1" dirty="0">
                <a:solidFill>
                  <a:schemeClr val="accent3">
                    <a:lumMod val="75000"/>
                  </a:schemeClr>
                </a:solidFill>
              </a:rPr>
              <a:t> </a:t>
            </a:r>
            <a:endParaRPr lang="en-US" sz="2000" b="1" dirty="0">
              <a:solidFill>
                <a:schemeClr val="accent3">
                  <a:lumMod val="75000"/>
                </a:schemeClr>
              </a:solidFill>
            </a:endParaRPr>
          </a:p>
          <a:p>
            <a:pPr marL="68580" indent="0">
              <a:buNone/>
            </a:pPr>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438400" y="3124200"/>
            <a:ext cx="3505200" cy="3150098"/>
          </a:xfrm>
          <a:prstGeom prst="rect">
            <a:avLst/>
          </a:prstGeom>
        </p:spPr>
      </p:pic>
    </p:spTree>
    <p:extLst>
      <p:ext uri="{BB962C8B-B14F-4D97-AF65-F5344CB8AC3E}">
        <p14:creationId xmlns:p14="http://schemas.microsoft.com/office/powerpoint/2010/main" xmlns="" val="33430615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914400"/>
            <a:ext cx="7467600" cy="5334000"/>
          </a:xfrm>
        </p:spPr>
        <p:txBody>
          <a:bodyPr>
            <a:normAutofit fontScale="92500" lnSpcReduction="10000"/>
          </a:bodyPr>
          <a:lstStyle/>
          <a:p>
            <a:pPr marL="68580" indent="0">
              <a:buNone/>
            </a:pPr>
            <a:r>
              <a:rPr lang="es-ES_tradnl" b="1" dirty="0">
                <a:solidFill>
                  <a:schemeClr val="accent3">
                    <a:lumMod val="75000"/>
                  </a:schemeClr>
                </a:solidFill>
              </a:rPr>
              <a:t>Hacer discípulos</a:t>
            </a:r>
            <a:endParaRPr lang="en-US" dirty="0">
              <a:solidFill>
                <a:schemeClr val="accent3">
                  <a:lumMod val="75000"/>
                </a:schemeClr>
              </a:solidFill>
            </a:endParaRPr>
          </a:p>
          <a:p>
            <a:pPr marL="68580" indent="0">
              <a:buNone/>
            </a:pPr>
            <a:r>
              <a:rPr lang="es-ES_tradnl" b="1" dirty="0">
                <a:solidFill>
                  <a:schemeClr val="accent3">
                    <a:lumMod val="75000"/>
                  </a:schemeClr>
                </a:solidFill>
              </a:rPr>
              <a:t> </a:t>
            </a:r>
            <a:endParaRPr lang="en-US" dirty="0">
              <a:solidFill>
                <a:schemeClr val="accent3">
                  <a:lumMod val="75000"/>
                </a:schemeClr>
              </a:solidFill>
            </a:endParaRPr>
          </a:p>
          <a:p>
            <a:pPr marL="68580" indent="0">
              <a:buNone/>
            </a:pPr>
            <a:r>
              <a:rPr lang="es-ES_tradnl" dirty="0">
                <a:solidFill>
                  <a:schemeClr val="accent3">
                    <a:lumMod val="75000"/>
                  </a:schemeClr>
                </a:solidFill>
              </a:rPr>
              <a:t>La idea de pasar tiempo con Dios es hacer discípulos para Jesús. Nuestros hijos deben decidir por sí mismos si desean comprometerse con Dios, como su Padre y Amigo real. No podemos hacerlo por ellos.</a:t>
            </a:r>
            <a:endParaRPr lang="en-US" dirty="0">
              <a:solidFill>
                <a:schemeClr val="accent3">
                  <a:lumMod val="75000"/>
                </a:schemeClr>
              </a:solidFill>
            </a:endParaRPr>
          </a:p>
          <a:p>
            <a:pPr marL="68580" indent="0">
              <a:buNone/>
            </a:pPr>
            <a:r>
              <a:rPr lang="es-ES_tradnl" dirty="0">
                <a:solidFill>
                  <a:schemeClr val="accent3">
                    <a:lumMod val="75000"/>
                  </a:schemeClr>
                </a:solidFill>
              </a:rPr>
              <a:t> </a:t>
            </a:r>
            <a:endParaRPr lang="en-US" dirty="0">
              <a:solidFill>
                <a:schemeClr val="accent3">
                  <a:lumMod val="75000"/>
                </a:schemeClr>
              </a:solidFill>
            </a:endParaRPr>
          </a:p>
          <a:p>
            <a:pPr marL="68580" indent="0">
              <a:buNone/>
            </a:pPr>
            <a:r>
              <a:rPr lang="es-ES_tradnl" dirty="0">
                <a:solidFill>
                  <a:schemeClr val="accent3">
                    <a:lumMod val="75000"/>
                  </a:schemeClr>
                </a:solidFill>
              </a:rPr>
              <a:t>El movimiento –Niños en discipulado-  guía a las familias en esa dirección, animando a cada uno a pasar tiempo a solas con Dios diariamente, basándose en Deuteronomio 6: 4-7. Los cristianos se suscriben a esos versículos considerándolos como los principios para enseñar a nuestros niños acerca de Dios, guiándolos para ser sus discípulos.</a:t>
            </a:r>
            <a:endParaRPr lang="en-US" dirty="0">
              <a:solidFill>
                <a:schemeClr val="accent3">
                  <a:lumMod val="75000"/>
                </a:schemeClr>
              </a:solidFill>
            </a:endParaRPr>
          </a:p>
          <a:p>
            <a:pPr marL="68580" indent="0">
              <a:buNone/>
            </a:pPr>
            <a:endParaRPr lang="es-PE" dirty="0">
              <a:solidFill>
                <a:schemeClr val="accent3">
                  <a:lumMod val="75000"/>
                </a:schemeClr>
              </a:solidFill>
            </a:endParaRPr>
          </a:p>
        </p:txBody>
      </p:sp>
    </p:spTree>
    <p:extLst>
      <p:ext uri="{BB962C8B-B14F-4D97-AF65-F5344CB8AC3E}">
        <p14:creationId xmlns:p14="http://schemas.microsoft.com/office/powerpoint/2010/main" xmlns="" val="9213238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838200"/>
            <a:ext cx="7543800" cy="5410200"/>
          </a:xfrm>
        </p:spPr>
        <p:txBody>
          <a:bodyPr>
            <a:normAutofit/>
          </a:bodyPr>
          <a:lstStyle/>
          <a:p>
            <a:pPr marL="68580" indent="0">
              <a:buNone/>
            </a:pPr>
            <a:r>
              <a:rPr lang="es-ES_tradnl" b="1" dirty="0">
                <a:solidFill>
                  <a:schemeClr val="accent3">
                    <a:lumMod val="75000"/>
                  </a:schemeClr>
                </a:solidFill>
              </a:rPr>
              <a:t>El Movimiento NED (KID en inglés)</a:t>
            </a:r>
            <a:endParaRPr lang="en-US" dirty="0">
              <a:solidFill>
                <a:schemeClr val="accent3">
                  <a:lumMod val="75000"/>
                </a:schemeClr>
              </a:solidFill>
            </a:endParaRPr>
          </a:p>
          <a:p>
            <a:pPr marL="68580" indent="0">
              <a:buNone/>
            </a:pPr>
            <a:r>
              <a:rPr lang="es-ES_tradnl" b="1" dirty="0">
                <a:solidFill>
                  <a:schemeClr val="accent3">
                    <a:lumMod val="75000"/>
                  </a:schemeClr>
                </a:solidFill>
              </a:rPr>
              <a:t> </a:t>
            </a:r>
            <a:r>
              <a:rPr lang="es-ES_tradnl" sz="1900" i="1" dirty="0" smtClean="0">
                <a:solidFill>
                  <a:schemeClr val="accent3">
                    <a:lumMod val="75000"/>
                  </a:schemeClr>
                </a:solidFill>
              </a:rPr>
              <a:t>“</a:t>
            </a:r>
            <a:r>
              <a:rPr lang="es-ES_tradnl" sz="1900" i="1" dirty="0">
                <a:solidFill>
                  <a:schemeClr val="accent3">
                    <a:lumMod val="75000"/>
                  </a:schemeClr>
                </a:solidFill>
              </a:rPr>
              <a:t>Escucha, Israel: El Eterno nuestro Dios, El Eterno es uno solo. Amarás al Señor tu Dios con todo tu corazón, con toda tu alma y con todo tu poder. Y estas palabras que te mando hoy, estarán sobre tu corazón. Las repetirás a tus hijos, y hablarás de ellas cuando estés en casa o cuando vayas por el camino, al acostarte y al levantarte” </a:t>
            </a:r>
            <a:endParaRPr lang="es-ES_tradnl" sz="1900" i="1" dirty="0" smtClean="0">
              <a:solidFill>
                <a:schemeClr val="accent3">
                  <a:lumMod val="75000"/>
                </a:schemeClr>
              </a:solidFill>
            </a:endParaRPr>
          </a:p>
          <a:p>
            <a:pPr marL="68580" indent="0" algn="ctr">
              <a:buNone/>
            </a:pPr>
            <a:r>
              <a:rPr lang="es-ES_tradnl" sz="1900" i="1" dirty="0" smtClean="0">
                <a:solidFill>
                  <a:schemeClr val="accent3">
                    <a:lumMod val="75000"/>
                  </a:schemeClr>
                </a:solidFill>
              </a:rPr>
              <a:t>(</a:t>
            </a:r>
            <a:r>
              <a:rPr lang="es-ES_tradnl" sz="1900" i="1" dirty="0" err="1">
                <a:solidFill>
                  <a:schemeClr val="accent3">
                    <a:lumMod val="75000"/>
                  </a:schemeClr>
                </a:solidFill>
              </a:rPr>
              <a:t>Deut</a:t>
            </a:r>
            <a:r>
              <a:rPr lang="es-ES_tradnl" sz="1900" i="1" dirty="0">
                <a:solidFill>
                  <a:schemeClr val="accent3">
                    <a:lumMod val="75000"/>
                  </a:schemeClr>
                </a:solidFill>
              </a:rPr>
              <a:t>. 6: 4-7</a:t>
            </a:r>
            <a:r>
              <a:rPr lang="es-ES_tradnl" sz="1900" dirty="0">
                <a:solidFill>
                  <a:schemeClr val="accent3">
                    <a:lumMod val="75000"/>
                  </a:schemeClr>
                </a:solidFill>
              </a:rPr>
              <a:t>).</a:t>
            </a:r>
            <a:endParaRPr lang="en-US" sz="1900" dirty="0">
              <a:solidFill>
                <a:schemeClr val="accent3">
                  <a:lumMod val="75000"/>
                </a:schemeClr>
              </a:solidFill>
            </a:endParaRPr>
          </a:p>
          <a:p>
            <a:pPr algn="ctr"/>
            <a:endParaRPr lang="en-US" dirty="0">
              <a:solidFill>
                <a:schemeClr val="accent3">
                  <a:lumMod val="75000"/>
                </a:schemeClr>
              </a:solidFill>
            </a:endParaRPr>
          </a:p>
          <a:p>
            <a:pPr marL="68580" indent="0">
              <a:buNone/>
            </a:pPr>
            <a:r>
              <a:rPr lang="es-ES_tradnl" sz="2000" dirty="0">
                <a:solidFill>
                  <a:schemeClr val="accent3">
                    <a:lumMod val="75000"/>
                  </a:schemeClr>
                </a:solidFill>
              </a:rPr>
              <a:t>El movimiento NED –niños en discipulado, dirigido por el pastor Don </a:t>
            </a:r>
            <a:r>
              <a:rPr lang="es-ES_tradnl" sz="2000" dirty="0" err="1">
                <a:solidFill>
                  <a:schemeClr val="accent3">
                    <a:lumMod val="75000"/>
                  </a:schemeClr>
                </a:solidFill>
              </a:rPr>
              <a:t>MacLafferty</a:t>
            </a:r>
            <a:r>
              <a:rPr lang="es-ES_tradnl" sz="2000" dirty="0">
                <a:solidFill>
                  <a:schemeClr val="accent3">
                    <a:lumMod val="75000"/>
                  </a:schemeClr>
                </a:solidFill>
              </a:rPr>
              <a:t>, es un enfoque intergeneracional para guiar a los hijos a ser discípulos de Jesús </a:t>
            </a:r>
            <a:r>
              <a:rPr lang="es-ES_tradnl" sz="2000" b="1" i="1" dirty="0">
                <a:solidFill>
                  <a:schemeClr val="accent3">
                    <a:lumMod val="75000"/>
                  </a:schemeClr>
                </a:solidFill>
              </a:rPr>
              <a:t>ahora</a:t>
            </a:r>
            <a:r>
              <a:rPr lang="es-ES_tradnl" sz="2000" dirty="0">
                <a:solidFill>
                  <a:schemeClr val="accent3">
                    <a:lumMod val="75000"/>
                  </a:schemeClr>
                </a:solidFill>
              </a:rPr>
              <a:t> y no después. Implica primero instrucción para los padres y, cuando están equipados, entonces se consagran a hacer discípulos de sus hijos.</a:t>
            </a:r>
            <a:endParaRPr lang="en-US" sz="2000" dirty="0">
              <a:solidFill>
                <a:schemeClr val="accent3">
                  <a:lumMod val="75000"/>
                </a:schemeClr>
              </a:solidFill>
            </a:endParaRPr>
          </a:p>
          <a:p>
            <a:pPr marL="68580" indent="0">
              <a:buNone/>
            </a:pPr>
            <a:endParaRPr lang="es-PE" dirty="0"/>
          </a:p>
        </p:txBody>
      </p:sp>
    </p:spTree>
    <p:extLst>
      <p:ext uri="{BB962C8B-B14F-4D97-AF65-F5344CB8AC3E}">
        <p14:creationId xmlns:p14="http://schemas.microsoft.com/office/powerpoint/2010/main" xmlns="" val="2557244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838200"/>
            <a:ext cx="7620000" cy="5410200"/>
          </a:xfrm>
        </p:spPr>
        <p:txBody>
          <a:bodyPr>
            <a:normAutofit/>
          </a:bodyPr>
          <a:lstStyle/>
          <a:p>
            <a:pPr marL="68580" indent="0">
              <a:buNone/>
            </a:pPr>
            <a:endParaRPr lang="es-ES_tradnl" sz="2000" dirty="0" smtClean="0"/>
          </a:p>
          <a:p>
            <a:pPr marL="68580" indent="0">
              <a:buNone/>
            </a:pPr>
            <a:endParaRPr lang="es-ES_tradnl" sz="2000" dirty="0"/>
          </a:p>
          <a:p>
            <a:pPr marL="68580" indent="0">
              <a:buNone/>
            </a:pPr>
            <a:endParaRPr lang="es-ES_tradnl" sz="2000" dirty="0" smtClean="0"/>
          </a:p>
          <a:p>
            <a:pPr marL="68580" indent="0">
              <a:buNone/>
            </a:pPr>
            <a:r>
              <a:rPr lang="es-ES_tradnl" sz="2000" dirty="0" smtClean="0">
                <a:solidFill>
                  <a:srgbClr val="C00000"/>
                </a:solidFill>
              </a:rPr>
              <a:t>El </a:t>
            </a:r>
            <a:r>
              <a:rPr lang="es-ES_tradnl" sz="2000" dirty="0">
                <a:solidFill>
                  <a:srgbClr val="C00000"/>
                </a:solidFill>
              </a:rPr>
              <a:t>Pastor Don viaja por todo el mundo ayudando a las iglesias a iniciar este movimiento entre familias interesadas. Aunque comenzó en los Estados Unidos, el movimiento se ha esparcido por las trece divisiones de la Iglesia Adventista del Séptimo Día. Se puede obtener más información en su sitio web. </a:t>
            </a:r>
            <a:r>
              <a:rPr lang="es-ES_tradnl" sz="2000" b="1" u="sng" dirty="0" smtClean="0">
                <a:solidFill>
                  <a:srgbClr val="C00000"/>
                </a:solidFill>
                <a:hlinkClick r:id="rId2"/>
              </a:rPr>
              <a:t>www.kidsindiscipleship.org</a:t>
            </a:r>
            <a:endParaRPr lang="es-ES_tradnl" sz="2000" b="1" u="sng" dirty="0" smtClean="0">
              <a:solidFill>
                <a:srgbClr val="C00000"/>
              </a:solidFill>
            </a:endParaRPr>
          </a:p>
          <a:p>
            <a:pPr marL="68580" indent="0">
              <a:buNone/>
            </a:pPr>
            <a:r>
              <a:rPr lang="es-ES_tradnl" sz="2000" dirty="0" smtClean="0">
                <a:solidFill>
                  <a:srgbClr val="C00000"/>
                </a:solidFill>
              </a:rPr>
              <a:t>Es </a:t>
            </a:r>
            <a:r>
              <a:rPr lang="es-ES_tradnl" sz="2000" dirty="0">
                <a:solidFill>
                  <a:srgbClr val="C00000"/>
                </a:solidFill>
              </a:rPr>
              <a:t>una solución dada por Dios para poner freno a la pérdida de nuestra juventud adventista que se va al mundo. </a:t>
            </a:r>
            <a:endParaRPr lang="en-US" sz="2000" dirty="0">
              <a:solidFill>
                <a:srgbClr val="C00000"/>
              </a:solidFill>
            </a:endParaRPr>
          </a:p>
          <a:p>
            <a:pPr marL="68580" indent="0">
              <a:buNone/>
            </a:pPr>
            <a:endParaRPr lang="es-PE" sz="2000" dirty="0"/>
          </a:p>
        </p:txBody>
      </p:sp>
    </p:spTree>
    <p:extLst>
      <p:ext uri="{BB962C8B-B14F-4D97-AF65-F5344CB8AC3E}">
        <p14:creationId xmlns:p14="http://schemas.microsoft.com/office/powerpoint/2010/main" xmlns="" val="103189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762000"/>
            <a:ext cx="7696200" cy="5562600"/>
          </a:xfrm>
        </p:spPr>
        <p:txBody>
          <a:bodyPr/>
          <a:lstStyle/>
          <a:p>
            <a:pPr marL="68580" indent="0">
              <a:buNone/>
            </a:pPr>
            <a:endParaRPr lang="es-ES_tradnl" sz="2000" dirty="0" smtClean="0"/>
          </a:p>
          <a:p>
            <a:pPr marL="68580" indent="0">
              <a:buNone/>
            </a:pPr>
            <a:r>
              <a:rPr lang="es-ES_tradnl" sz="2000" b="1" dirty="0" smtClean="0">
                <a:solidFill>
                  <a:schemeClr val="accent3">
                    <a:lumMod val="75000"/>
                  </a:schemeClr>
                </a:solidFill>
              </a:rPr>
              <a:t>PODEMOS</a:t>
            </a:r>
            <a:r>
              <a:rPr lang="es-ES_tradnl" sz="2000" dirty="0" smtClean="0">
                <a:solidFill>
                  <a:schemeClr val="accent3">
                    <a:lumMod val="75000"/>
                  </a:schemeClr>
                </a:solidFill>
              </a:rPr>
              <a:t> mantener a nuestros hijos en la iglesia como cristianos vibrantes y amantes, si tan solo cada persona y cada familia pasa tiempo a solas con Dios, conociéndolo mejor (1 </a:t>
            </a:r>
            <a:r>
              <a:rPr lang="es-ES_tradnl" sz="2000" dirty="0" err="1" smtClean="0">
                <a:solidFill>
                  <a:schemeClr val="accent3">
                    <a:lumMod val="75000"/>
                  </a:schemeClr>
                </a:solidFill>
              </a:rPr>
              <a:t>Cro</a:t>
            </a:r>
            <a:r>
              <a:rPr lang="es-ES_tradnl" sz="2000" dirty="0" smtClean="0">
                <a:solidFill>
                  <a:schemeClr val="accent3">
                    <a:lumMod val="75000"/>
                  </a:schemeClr>
                </a:solidFill>
              </a:rPr>
              <a:t>. 28.9).  Él nos transformará. Él nos dará poder para permanecer fieles como sus discípulos y nos enviará a dar un testimonio dinámico de lo que Dios puede hacer en cada uno de nosotros. </a:t>
            </a:r>
            <a:endParaRPr lang="en-US" sz="2000" dirty="0" smtClean="0">
              <a:solidFill>
                <a:schemeClr val="accent3">
                  <a:lumMod val="75000"/>
                </a:schemeClr>
              </a:solidFill>
            </a:endParaRPr>
          </a:p>
          <a:p>
            <a:pPr marL="68580" indent="0">
              <a:buNone/>
            </a:pPr>
            <a:r>
              <a:rPr lang="es-ES_tradnl" sz="2000" dirty="0">
                <a:solidFill>
                  <a:schemeClr val="accent3">
                    <a:lumMod val="75000"/>
                  </a:schemeClr>
                </a:solidFill>
              </a:rPr>
              <a:t> </a:t>
            </a:r>
            <a:endParaRPr lang="en-US" sz="2000" dirty="0">
              <a:solidFill>
                <a:schemeClr val="accent3">
                  <a:lumMod val="75000"/>
                </a:schemeClr>
              </a:solidFill>
            </a:endParaRPr>
          </a:p>
          <a:p>
            <a:pPr marL="68580" indent="0">
              <a:buNone/>
            </a:pPr>
            <a:endParaRPr lang="es-PE" dirty="0">
              <a:solidFill>
                <a:schemeClr val="accent3">
                  <a:lumMod val="75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743200" y="3505200"/>
            <a:ext cx="3232779" cy="2941750"/>
          </a:xfrm>
          <a:prstGeom prst="rect">
            <a:avLst/>
          </a:prstGeom>
        </p:spPr>
      </p:pic>
    </p:spTree>
    <p:extLst>
      <p:ext uri="{BB962C8B-B14F-4D97-AF65-F5344CB8AC3E}">
        <p14:creationId xmlns:p14="http://schemas.microsoft.com/office/powerpoint/2010/main" xmlns="" val="994667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62000"/>
            <a:ext cx="7262308" cy="5410200"/>
          </a:xfrm>
        </p:spPr>
        <p:txBody>
          <a:bodyPr/>
          <a:lstStyle/>
          <a:p>
            <a:pPr marL="68580" indent="0">
              <a:buNone/>
            </a:pPr>
            <a:r>
              <a:rPr lang="pt-BR" b="1" dirty="0">
                <a:solidFill>
                  <a:schemeClr val="accent3">
                    <a:lumMod val="50000"/>
                  </a:schemeClr>
                </a:solidFill>
              </a:rPr>
              <a:t>Qué dicen las investigaciones</a:t>
            </a:r>
            <a:endParaRPr lang="en-US" dirty="0">
              <a:solidFill>
                <a:schemeClr val="accent3">
                  <a:lumMod val="50000"/>
                </a:schemeClr>
              </a:solidFill>
            </a:endParaRPr>
          </a:p>
          <a:p>
            <a:pPr marL="68580" indent="0">
              <a:buNone/>
            </a:pPr>
            <a:endParaRPr lang="en-US" dirty="0"/>
          </a:p>
          <a:p>
            <a:pPr lvl="1"/>
            <a:r>
              <a:rPr lang="es-ES_tradnl" dirty="0">
                <a:solidFill>
                  <a:schemeClr val="accent3">
                    <a:lumMod val="75000"/>
                  </a:schemeClr>
                </a:solidFill>
              </a:rPr>
              <a:t>Más de la mitad de nuestros adolescentes dejan la iglesia después de la escuela secundaria</a:t>
            </a:r>
            <a:endParaRPr lang="en-US" dirty="0">
              <a:solidFill>
                <a:schemeClr val="accent3">
                  <a:lumMod val="75000"/>
                </a:schemeClr>
              </a:solidFill>
            </a:endParaRPr>
          </a:p>
          <a:p>
            <a:pPr lvl="1"/>
            <a:endParaRPr lang="es-ES_tradnl" dirty="0" smtClean="0">
              <a:solidFill>
                <a:schemeClr val="accent3">
                  <a:lumMod val="75000"/>
                </a:schemeClr>
              </a:solidFill>
            </a:endParaRPr>
          </a:p>
          <a:p>
            <a:pPr lvl="1"/>
            <a:r>
              <a:rPr lang="es-ES_tradnl" dirty="0" smtClean="0">
                <a:solidFill>
                  <a:schemeClr val="accent3">
                    <a:lumMod val="75000"/>
                  </a:schemeClr>
                </a:solidFill>
              </a:rPr>
              <a:t>Los </a:t>
            </a:r>
            <a:r>
              <a:rPr lang="es-ES_tradnl" dirty="0">
                <a:solidFill>
                  <a:schemeClr val="accent3">
                    <a:lumMod val="75000"/>
                  </a:schemeClr>
                </a:solidFill>
              </a:rPr>
              <a:t>jóvenes cristianos de hoy no conocen la Biblia como antes la conocían.</a:t>
            </a:r>
            <a:endParaRPr lang="en-US" dirty="0">
              <a:solidFill>
                <a:schemeClr val="accent3">
                  <a:lumMod val="75000"/>
                </a:schemeClr>
              </a:solidFill>
            </a:endParaRPr>
          </a:p>
          <a:p>
            <a:pPr lvl="1"/>
            <a:endParaRPr lang="es-ES_tradnl" dirty="0" smtClean="0">
              <a:solidFill>
                <a:schemeClr val="accent3">
                  <a:lumMod val="75000"/>
                </a:schemeClr>
              </a:solidFill>
            </a:endParaRPr>
          </a:p>
          <a:p>
            <a:pPr lvl="1"/>
            <a:r>
              <a:rPr lang="es-ES_tradnl" dirty="0" smtClean="0">
                <a:solidFill>
                  <a:schemeClr val="accent3">
                    <a:lumMod val="75000"/>
                  </a:schemeClr>
                </a:solidFill>
              </a:rPr>
              <a:t>No </a:t>
            </a:r>
            <a:r>
              <a:rPr lang="es-ES_tradnl" dirty="0">
                <a:solidFill>
                  <a:schemeClr val="accent3">
                    <a:lumMod val="75000"/>
                  </a:schemeClr>
                </a:solidFill>
              </a:rPr>
              <a:t>están transfiriendo su conocimiento de la Biblia a una cosmovisión cristiana.</a:t>
            </a:r>
            <a:endParaRPr lang="en-US" dirty="0">
              <a:solidFill>
                <a:schemeClr val="accent3">
                  <a:lumMod val="75000"/>
                </a:schemeClr>
              </a:solidFill>
            </a:endParaRPr>
          </a:p>
          <a:p>
            <a:pPr marL="68580" indent="0">
              <a:buNone/>
            </a:pPr>
            <a:endParaRPr lang="es-PE" dirty="0"/>
          </a:p>
        </p:txBody>
      </p:sp>
    </p:spTree>
    <p:extLst>
      <p:ext uri="{BB962C8B-B14F-4D97-AF65-F5344CB8AC3E}">
        <p14:creationId xmlns:p14="http://schemas.microsoft.com/office/powerpoint/2010/main" xmlns="" val="25825604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43000"/>
            <a:ext cx="7696200" cy="5257800"/>
          </a:xfrm>
        </p:spPr>
        <p:txBody>
          <a:bodyPr>
            <a:normAutofit/>
          </a:bodyPr>
          <a:lstStyle/>
          <a:p>
            <a:pPr marL="68580" indent="0">
              <a:buNone/>
            </a:pPr>
            <a:r>
              <a:rPr lang="es-ES_tradnl" dirty="0">
                <a:solidFill>
                  <a:schemeClr val="accent3">
                    <a:lumMod val="75000"/>
                  </a:schemeClr>
                </a:solidFill>
              </a:rPr>
              <a:t>Las estadísticas basadas en investigaciones nos dicen que estamos en una crisis. Algo está yendo mal. En todas las denominaciones vemos a jóvenes y adolescentes que dejan la iglesia por centenares y frecuentemente nos preguntamos la razón de ello. </a:t>
            </a:r>
            <a:endParaRPr lang="es-ES_tradnl" dirty="0" smtClean="0">
              <a:solidFill>
                <a:schemeClr val="accent3">
                  <a:lumMod val="75000"/>
                </a:schemeClr>
              </a:solidFill>
            </a:endParaRPr>
          </a:p>
          <a:p>
            <a:pPr marL="68580" indent="0">
              <a:buNone/>
            </a:pPr>
            <a:endParaRPr lang="es-ES_tradnl" dirty="0" smtClean="0">
              <a:solidFill>
                <a:schemeClr val="accent3">
                  <a:lumMod val="75000"/>
                </a:schemeClr>
              </a:solidFill>
            </a:endParaRPr>
          </a:p>
          <a:p>
            <a:pPr marL="68580" indent="0">
              <a:buNone/>
            </a:pPr>
            <a:r>
              <a:rPr lang="es-ES_tradnl" dirty="0" smtClean="0">
                <a:solidFill>
                  <a:schemeClr val="accent3">
                    <a:lumMod val="75000"/>
                  </a:schemeClr>
                </a:solidFill>
              </a:rPr>
              <a:t>La </a:t>
            </a:r>
            <a:r>
              <a:rPr lang="es-ES_tradnl" dirty="0">
                <a:solidFill>
                  <a:schemeClr val="accent3">
                    <a:lumMod val="75000"/>
                  </a:schemeClr>
                </a:solidFill>
              </a:rPr>
              <a:t>razón es que aquellos que han asistido fielmente a la iglesia durante años, saben la información y los hechos bíblicos, pero no conocen al Señor de la Biblia. </a:t>
            </a:r>
            <a:endParaRPr lang="es-ES_tradnl" dirty="0" smtClean="0">
              <a:solidFill>
                <a:schemeClr val="accent3">
                  <a:lumMod val="75000"/>
                </a:schemeClr>
              </a:solidFill>
            </a:endParaRPr>
          </a:p>
          <a:p>
            <a:pPr marL="68580" indent="0">
              <a:buNone/>
            </a:pPr>
            <a:endParaRPr lang="en-US" dirty="0"/>
          </a:p>
          <a:p>
            <a:pPr marL="68580" indent="0">
              <a:buNone/>
            </a:pPr>
            <a:endParaRPr lang="en-US" i="1" dirty="0"/>
          </a:p>
          <a:p>
            <a:pPr marL="68580" indent="0">
              <a:buNone/>
            </a:pPr>
            <a:endParaRPr lang="es-PE" dirty="0"/>
          </a:p>
        </p:txBody>
      </p:sp>
    </p:spTree>
    <p:extLst>
      <p:ext uri="{BB962C8B-B14F-4D97-AF65-F5344CB8AC3E}">
        <p14:creationId xmlns:p14="http://schemas.microsoft.com/office/powerpoint/2010/main" xmlns="" val="32602121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990600"/>
            <a:ext cx="8001000" cy="5334000"/>
          </a:xfrm>
        </p:spPr>
        <p:txBody>
          <a:bodyPr>
            <a:normAutofit/>
          </a:bodyPr>
          <a:lstStyle/>
          <a:p>
            <a:pPr marL="68580" indent="0">
              <a:buNone/>
            </a:pPr>
            <a:endParaRPr lang="es-ES_tradnl" dirty="0" smtClean="0"/>
          </a:p>
          <a:p>
            <a:pPr marL="68580" indent="0">
              <a:buNone/>
            </a:pPr>
            <a:r>
              <a:rPr lang="es-ES_tradnl" dirty="0" smtClean="0">
                <a:solidFill>
                  <a:schemeClr val="accent3">
                    <a:lumMod val="75000"/>
                  </a:schemeClr>
                </a:solidFill>
              </a:rPr>
              <a:t>Memorizan </a:t>
            </a:r>
            <a:r>
              <a:rPr lang="es-ES_tradnl" dirty="0">
                <a:solidFill>
                  <a:schemeClr val="accent3">
                    <a:lumMod val="75000"/>
                  </a:schemeClr>
                </a:solidFill>
              </a:rPr>
              <a:t>muchas cosas cada semana en la iglesia, pero esta información no pasa de ser simples datos en su mente. </a:t>
            </a:r>
            <a:r>
              <a:rPr lang="es-ES_tradnl" b="1" dirty="0">
                <a:solidFill>
                  <a:schemeClr val="accent3">
                    <a:lumMod val="75000"/>
                  </a:schemeClr>
                </a:solidFill>
              </a:rPr>
              <a:t>No se ha integrado a la vida real cristiana; le falta poder para ejercer influencia en la vida porque esos fríos datos no los han conectado con Jesús. </a:t>
            </a:r>
          </a:p>
          <a:p>
            <a:pPr marL="68580" indent="0">
              <a:buNone/>
            </a:pPr>
            <a:endParaRPr lang="es-ES_tradnl" dirty="0" smtClean="0">
              <a:solidFill>
                <a:schemeClr val="accent3">
                  <a:lumMod val="75000"/>
                </a:schemeClr>
              </a:solidFill>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971800" y="4038600"/>
            <a:ext cx="2800350" cy="1628775"/>
          </a:xfrm>
          <a:prstGeom prst="rect">
            <a:avLst/>
          </a:prstGeom>
        </p:spPr>
      </p:pic>
    </p:spTree>
    <p:extLst>
      <p:ext uri="{BB962C8B-B14F-4D97-AF65-F5344CB8AC3E}">
        <p14:creationId xmlns:p14="http://schemas.microsoft.com/office/powerpoint/2010/main" xmlns="" val="1853484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685800"/>
            <a:ext cx="7543800" cy="5638800"/>
          </a:xfrm>
        </p:spPr>
        <p:txBody>
          <a:bodyPr>
            <a:normAutofit fontScale="92500" lnSpcReduction="20000"/>
          </a:bodyPr>
          <a:lstStyle/>
          <a:p>
            <a:pPr marL="68580" indent="0">
              <a:buNone/>
            </a:pPr>
            <a:r>
              <a:rPr lang="es-ES_tradnl" b="1" dirty="0">
                <a:solidFill>
                  <a:schemeClr val="accent3">
                    <a:lumMod val="75000"/>
                  </a:schemeClr>
                </a:solidFill>
              </a:rPr>
              <a:t>Hogar, escuela, iglesia y comunidad</a:t>
            </a:r>
            <a:endParaRPr lang="en-US" dirty="0">
              <a:solidFill>
                <a:schemeClr val="accent3">
                  <a:lumMod val="75000"/>
                </a:schemeClr>
              </a:solidFill>
            </a:endParaRPr>
          </a:p>
          <a:p>
            <a:pPr marL="68580" indent="0">
              <a:buNone/>
            </a:pPr>
            <a:endParaRPr lang="es-ES_tradnl" dirty="0" smtClean="0">
              <a:solidFill>
                <a:schemeClr val="accent3">
                  <a:lumMod val="75000"/>
                </a:schemeClr>
              </a:solidFill>
            </a:endParaRPr>
          </a:p>
          <a:p>
            <a:pPr marL="68580" indent="0">
              <a:buNone/>
            </a:pPr>
            <a:r>
              <a:rPr lang="es-ES_tradnl" b="1" i="1" dirty="0" smtClean="0">
                <a:solidFill>
                  <a:schemeClr val="accent3">
                    <a:lumMod val="75000"/>
                  </a:schemeClr>
                </a:solidFill>
              </a:rPr>
              <a:t>La </a:t>
            </a:r>
            <a:r>
              <a:rPr lang="es-ES_tradnl" b="1" i="1" dirty="0">
                <a:solidFill>
                  <a:schemeClr val="accent3">
                    <a:lumMod val="75000"/>
                  </a:schemeClr>
                </a:solidFill>
              </a:rPr>
              <a:t>instrucción de los niños comienza en el hogar </a:t>
            </a:r>
            <a:r>
              <a:rPr lang="es-ES_tradnl" dirty="0">
                <a:solidFill>
                  <a:schemeClr val="accent3">
                    <a:lumMod val="75000"/>
                  </a:schemeClr>
                </a:solidFill>
              </a:rPr>
              <a:t>y no podemos enfatizar demasiado el papel importante que juega el hogar en la formación espiritual de los hijos. </a:t>
            </a:r>
            <a:r>
              <a:rPr lang="es-ES_tradnl" b="1" i="1" dirty="0">
                <a:solidFill>
                  <a:schemeClr val="accent3">
                    <a:lumMod val="75000"/>
                  </a:schemeClr>
                </a:solidFill>
              </a:rPr>
              <a:t>El hogar es el principal centro de discipulado; el hogar es el lugar donde los niños desarrollan una fe genuina. </a:t>
            </a:r>
            <a:r>
              <a:rPr lang="es-ES_tradnl" dirty="0">
                <a:solidFill>
                  <a:schemeClr val="accent3">
                    <a:lumMod val="75000"/>
                  </a:schemeClr>
                </a:solidFill>
              </a:rPr>
              <a:t>Mientras que la escuela, la iglesia y la comunidad ejercen influencia sobre el niño, la instrucción religiosa de los niños es </a:t>
            </a:r>
            <a:r>
              <a:rPr lang="es-ES_tradnl" b="1" dirty="0">
                <a:solidFill>
                  <a:schemeClr val="accent3">
                    <a:lumMod val="75000"/>
                  </a:schemeClr>
                </a:solidFill>
              </a:rPr>
              <a:t>primordialmente responsabilidad del hogar,</a:t>
            </a:r>
            <a:r>
              <a:rPr lang="es-ES_tradnl" dirty="0">
                <a:solidFill>
                  <a:schemeClr val="accent3">
                    <a:lumMod val="75000"/>
                  </a:schemeClr>
                </a:solidFill>
              </a:rPr>
              <a:t> de los</a:t>
            </a:r>
            <a:r>
              <a:rPr lang="es-ES_tradnl" b="1" dirty="0">
                <a:solidFill>
                  <a:schemeClr val="accent3">
                    <a:lumMod val="75000"/>
                  </a:schemeClr>
                </a:solidFill>
              </a:rPr>
              <a:t> padres</a:t>
            </a:r>
            <a:r>
              <a:rPr lang="es-ES_tradnl" dirty="0">
                <a:solidFill>
                  <a:schemeClr val="accent3">
                    <a:lumMod val="75000"/>
                  </a:schemeClr>
                </a:solidFill>
              </a:rPr>
              <a:t>. Si en el hogar los niños no transfieren su aprendizaje religioso a una relación con un Salvador, el Señor Jesucristo, su fe no está basada en un fundamento sólido. Y cuando esos hijos sufren una crisis de identidad durante la adolescencia, muchos son sacudidos y pueden rendirse a la tentación de dejar la iglesia y probar el mundo.</a:t>
            </a:r>
            <a:endParaRPr lang="en-US" dirty="0">
              <a:solidFill>
                <a:schemeClr val="accent3">
                  <a:lumMod val="75000"/>
                </a:schemeClr>
              </a:solidFill>
            </a:endParaRPr>
          </a:p>
          <a:p>
            <a:pPr marL="68580" indent="0">
              <a:buNone/>
            </a:pPr>
            <a:r>
              <a:rPr lang="es-ES_tradnl" b="1" dirty="0"/>
              <a:t> </a:t>
            </a:r>
            <a:endParaRPr lang="en-US" dirty="0"/>
          </a:p>
          <a:p>
            <a:pPr marL="68580" indent="0">
              <a:buNone/>
            </a:pPr>
            <a:endParaRPr lang="es-PE" dirty="0"/>
          </a:p>
        </p:txBody>
      </p:sp>
    </p:spTree>
    <p:extLst>
      <p:ext uri="{BB962C8B-B14F-4D97-AF65-F5344CB8AC3E}">
        <p14:creationId xmlns:p14="http://schemas.microsoft.com/office/powerpoint/2010/main" xmlns="" val="28474572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457200" y="228600"/>
            <a:ext cx="3200400" cy="6324600"/>
          </a:xfrm>
        </p:spPr>
      </p:pic>
      <p:sp>
        <p:nvSpPr>
          <p:cNvPr id="5" name="TextBox 4"/>
          <p:cNvSpPr txBox="1"/>
          <p:nvPr/>
        </p:nvSpPr>
        <p:spPr>
          <a:xfrm>
            <a:off x="3886200" y="1828800"/>
            <a:ext cx="4419600" cy="2031325"/>
          </a:xfrm>
          <a:prstGeom prst="rect">
            <a:avLst/>
          </a:prstGeom>
          <a:noFill/>
        </p:spPr>
        <p:txBody>
          <a:bodyPr wrap="square" rtlCol="0">
            <a:spAutoFit/>
          </a:bodyPr>
          <a:lstStyle/>
          <a:p>
            <a:pPr algn="ctr"/>
            <a:r>
              <a:rPr lang="es-ES_tradnl" i="1" dirty="0">
                <a:solidFill>
                  <a:schemeClr val="accent3">
                    <a:lumMod val="75000"/>
                  </a:schemeClr>
                </a:solidFill>
              </a:rPr>
              <a:t>Elena G. White escribió tiempo atrás: “</a:t>
            </a:r>
            <a:r>
              <a:rPr lang="es-ES_tradnl" b="1" i="1" dirty="0">
                <a:solidFill>
                  <a:schemeClr val="accent3">
                    <a:lumMod val="75000"/>
                  </a:schemeClr>
                </a:solidFill>
              </a:rPr>
              <a:t>Padres, recordad que vuestro hogar es una escuela en la cual vuestros hijos han de ser preparados para las moradas de arriba” </a:t>
            </a:r>
            <a:endParaRPr lang="es-ES_tradnl" b="1" i="1" dirty="0" smtClean="0">
              <a:solidFill>
                <a:schemeClr val="accent3">
                  <a:lumMod val="75000"/>
                </a:schemeClr>
              </a:solidFill>
            </a:endParaRPr>
          </a:p>
          <a:p>
            <a:pPr algn="ctr"/>
            <a:r>
              <a:rPr lang="es-ES_tradnl" i="1" dirty="0" smtClean="0">
                <a:solidFill>
                  <a:schemeClr val="accent3">
                    <a:lumMod val="75000"/>
                  </a:schemeClr>
                </a:solidFill>
              </a:rPr>
              <a:t>(</a:t>
            </a:r>
            <a:r>
              <a:rPr lang="es-ES_tradnl" i="1" dirty="0">
                <a:solidFill>
                  <a:schemeClr val="accent3">
                    <a:lumMod val="75000"/>
                  </a:schemeClr>
                </a:solidFill>
              </a:rPr>
              <a:t>Conducción del niño, p. 18).</a:t>
            </a:r>
            <a:endParaRPr lang="en-US" i="1" dirty="0">
              <a:solidFill>
                <a:schemeClr val="accent3">
                  <a:lumMod val="75000"/>
                </a:schemeClr>
              </a:solidFill>
            </a:endParaRPr>
          </a:p>
          <a:p>
            <a:endParaRPr lang="es-PE" i="1" dirty="0">
              <a:solidFill>
                <a:schemeClr val="accent3">
                  <a:lumMod val="75000"/>
                </a:schemeClr>
              </a:solidFill>
            </a:endParaRPr>
          </a:p>
        </p:txBody>
      </p:sp>
    </p:spTree>
    <p:extLst>
      <p:ext uri="{BB962C8B-B14F-4D97-AF65-F5344CB8AC3E}">
        <p14:creationId xmlns:p14="http://schemas.microsoft.com/office/powerpoint/2010/main" xmlns="" val="384898641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208</TotalTime>
  <Words>2676</Words>
  <Application>Microsoft Office PowerPoint</Application>
  <PresentationFormat>On-screen Show (4:3)</PresentationFormat>
  <Paragraphs>199</Paragraphs>
  <Slides>43</Slides>
  <Notes>0</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Austin</vt:lpstr>
      <vt:lpstr>Facilitando el tiempo con Dios y los Niños </vt:lpstr>
      <vt:lpstr>¿Qué está pensando esta madre al mirar a su bebé recién nacido?    </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Stephanie</dc:creator>
  <cp:lastModifiedBy>Veronica Carballo</cp:lastModifiedBy>
  <cp:revision>20</cp:revision>
  <dcterms:created xsi:type="dcterms:W3CDTF">2012-06-04T20:02:18Z</dcterms:created>
  <dcterms:modified xsi:type="dcterms:W3CDTF">2012-08-29T21:49:33Z</dcterms:modified>
</cp:coreProperties>
</file>